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23" r:id="rId4"/>
  </p:sldMasterIdLst>
  <p:notesMasterIdLst>
    <p:notesMasterId r:id="rId22"/>
  </p:notesMasterIdLst>
  <p:handoutMasterIdLst>
    <p:handoutMasterId r:id="rId23"/>
  </p:handoutMasterIdLst>
  <p:sldIdLst>
    <p:sldId id="572" r:id="rId5"/>
    <p:sldId id="574" r:id="rId6"/>
    <p:sldId id="577" r:id="rId7"/>
    <p:sldId id="578" r:id="rId8"/>
    <p:sldId id="580" r:id="rId9"/>
    <p:sldId id="581" r:id="rId10"/>
    <p:sldId id="582" r:id="rId11"/>
    <p:sldId id="583" r:id="rId12"/>
    <p:sldId id="584" r:id="rId13"/>
    <p:sldId id="585" r:id="rId14"/>
    <p:sldId id="586" r:id="rId15"/>
    <p:sldId id="587" r:id="rId16"/>
    <p:sldId id="588" r:id="rId17"/>
    <p:sldId id="589" r:id="rId18"/>
    <p:sldId id="590" r:id="rId19"/>
    <p:sldId id="592" r:id="rId20"/>
    <p:sldId id="593" r:id="rId21"/>
  </p:sldIdLst>
  <p:sldSz cx="9144000" cy="5143500" type="screen16x9"/>
  <p:notesSz cx="6797675" cy="9928225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9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8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8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729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674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620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566" algn="l" defTabSz="685891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913">
          <p15:clr>
            <a:srgbClr val="A4A3A4"/>
          </p15:clr>
        </p15:guide>
        <p15:guide id="2" orient="horz" pos="1230">
          <p15:clr>
            <a:srgbClr val="A4A3A4"/>
          </p15:clr>
        </p15:guide>
        <p15:guide id="3" orient="horz" pos="4224">
          <p15:clr>
            <a:srgbClr val="A4A3A4"/>
          </p15:clr>
        </p15:guide>
        <p15:guide id="4" orient="horz" pos="663">
          <p15:clr>
            <a:srgbClr val="A4A3A4"/>
          </p15:clr>
        </p15:guide>
        <p15:guide id="5" orient="horz" pos="1049">
          <p15:clr>
            <a:srgbClr val="A4A3A4"/>
          </p15:clr>
        </p15:guide>
        <p15:guide id="6" orient="horz" pos="476">
          <p15:clr>
            <a:srgbClr val="A4A3A4"/>
          </p15:clr>
        </p15:guide>
        <p15:guide id="7" orient="horz" pos="4065">
          <p15:clr>
            <a:srgbClr val="A4A3A4"/>
          </p15:clr>
        </p15:guide>
        <p15:guide id="8" pos="3839">
          <p15:clr>
            <a:srgbClr val="A4A3A4"/>
          </p15:clr>
        </p15:guide>
        <p15:guide id="9" pos="393">
          <p15:clr>
            <a:srgbClr val="A4A3A4"/>
          </p15:clr>
        </p15:guide>
        <p15:guide id="10" pos="7285">
          <p15:clr>
            <a:srgbClr val="A4A3A4"/>
          </p15:clr>
        </p15:guide>
        <p15:guide id="11">
          <p15:clr>
            <a:srgbClr val="A4A3A4"/>
          </p15:clr>
        </p15:guide>
        <p15:guide id="12" pos="2206">
          <p15:clr>
            <a:srgbClr val="A4A3A4"/>
          </p15:clr>
        </p15:guide>
        <p15:guide id="13" pos="4142">
          <p15:clr>
            <a:srgbClr val="A4A3A4"/>
          </p15:clr>
        </p15:guide>
        <p15:guide id="14" orient="horz" pos="685">
          <p15:clr>
            <a:srgbClr val="A4A3A4"/>
          </p15:clr>
        </p15:guide>
        <p15:guide id="15" orient="horz" pos="923">
          <p15:clr>
            <a:srgbClr val="A4A3A4"/>
          </p15:clr>
        </p15:guide>
        <p15:guide id="16" orient="horz" pos="3168">
          <p15:clr>
            <a:srgbClr val="A4A3A4"/>
          </p15:clr>
        </p15:guide>
        <p15:guide id="17" orient="horz" pos="497">
          <p15:clr>
            <a:srgbClr val="A4A3A4"/>
          </p15:clr>
        </p15:guide>
        <p15:guide id="18" orient="horz" pos="787">
          <p15:clr>
            <a:srgbClr val="A4A3A4"/>
          </p15:clr>
        </p15:guide>
        <p15:guide id="19" orient="horz" pos="357">
          <p15:clr>
            <a:srgbClr val="A4A3A4"/>
          </p15:clr>
        </p15:guide>
        <p15:guide id="20" orient="horz" pos="3049">
          <p15:clr>
            <a:srgbClr val="A4A3A4"/>
          </p15:clr>
        </p15:guide>
        <p15:guide id="21" pos="2880">
          <p15:clr>
            <a:srgbClr val="A4A3A4"/>
          </p15:clr>
        </p15:guide>
        <p15:guide id="22" pos="295">
          <p15:clr>
            <a:srgbClr val="A4A3A4"/>
          </p15:clr>
        </p15:guide>
        <p15:guide id="23" pos="5465">
          <p15:clr>
            <a:srgbClr val="A4A3A4"/>
          </p15:clr>
        </p15:guide>
        <p15:guide id="24" pos="1655">
          <p15:clr>
            <a:srgbClr val="A4A3A4"/>
          </p15:clr>
        </p15:guide>
        <p15:guide id="25" pos="31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F35E"/>
    <a:srgbClr val="008000"/>
    <a:srgbClr val="FF7C80"/>
    <a:srgbClr val="FF5050"/>
    <a:srgbClr val="002266"/>
    <a:srgbClr val="00A000"/>
    <a:srgbClr val="006BEE"/>
    <a:srgbClr val="F2F2F2"/>
    <a:srgbClr val="CBDFCB"/>
    <a:srgbClr val="FF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8" autoAdjust="0"/>
    <p:restoredTop sz="84317" autoAdjust="0"/>
  </p:normalViewPr>
  <p:slideViewPr>
    <p:cSldViewPr snapToGrid="0" snapToObjects="1" showGuides="1">
      <p:cViewPr varScale="1">
        <p:scale>
          <a:sx n="97" d="100"/>
          <a:sy n="97" d="100"/>
        </p:scale>
        <p:origin x="883" y="62"/>
      </p:cViewPr>
      <p:guideLst>
        <p:guide orient="horz" pos="913"/>
        <p:guide orient="horz" pos="1230"/>
        <p:guide orient="horz" pos="4224"/>
        <p:guide orient="horz" pos="663"/>
        <p:guide orient="horz" pos="1049"/>
        <p:guide orient="horz" pos="476"/>
        <p:guide orient="horz" pos="4065"/>
        <p:guide pos="3839"/>
        <p:guide pos="393"/>
        <p:guide pos="7285"/>
        <p:guide/>
        <p:guide pos="2206"/>
        <p:guide pos="4142"/>
        <p:guide orient="horz" pos="685"/>
        <p:guide orient="horz" pos="923"/>
        <p:guide orient="horz" pos="3168"/>
        <p:guide orient="horz" pos="497"/>
        <p:guide orient="horz" pos="787"/>
        <p:guide orient="horz" pos="357"/>
        <p:guide orient="horz" pos="3049"/>
        <p:guide pos="2880"/>
        <p:guide pos="295"/>
        <p:guide pos="5465"/>
        <p:guide pos="1655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2820" y="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31B9-D2D4-4D43-8CBF-D0184DDEB7D7}" type="datetimeFigureOut">
              <a:rPr lang="en-AU" smtClean="0"/>
              <a:t>29/05/2017</a:t>
            </a:fld>
            <a:endParaRPr lang="en-AU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A0147-0BBB-4754-93D4-F4A2B787A1C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5195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79767" y="0"/>
            <a:ext cx="2265892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267465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584200" y="365125"/>
            <a:ext cx="7966075" cy="4481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964112"/>
            <a:ext cx="5438140" cy="421949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79767" y="9430091"/>
            <a:ext cx="2265892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172248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A44FAA9-51FA-4F6B-AC6F-9EF5239E7D33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15053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9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3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5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1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35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7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44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4530-862C-4ED5-B00F-DE0C24B8E29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08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Wie</a:t>
            </a:r>
            <a:r>
              <a:rPr lang="en-US" baseline="0" dirty="0"/>
              <a:t> </a:t>
            </a:r>
            <a:r>
              <a:rPr lang="en-US" baseline="0" dirty="0" err="1"/>
              <a:t>weet</a:t>
            </a:r>
            <a:r>
              <a:rPr lang="en-US" baseline="0" dirty="0"/>
              <a:t> het?</a:t>
            </a:r>
          </a:p>
          <a:p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meerdere</a:t>
            </a:r>
            <a:r>
              <a:rPr lang="en-US" baseline="0" dirty="0"/>
              <a:t> </a:t>
            </a:r>
            <a:r>
              <a:rPr lang="en-US" baseline="0" dirty="0" err="1"/>
              <a:t>definities</a:t>
            </a:r>
            <a:r>
              <a:rPr lang="en-US" baseline="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baseline="0" dirty="0" err="1"/>
              <a:t>Alles</a:t>
            </a:r>
            <a:r>
              <a:rPr lang="en-US" baseline="0" dirty="0"/>
              <a:t> met Fin </a:t>
            </a:r>
            <a:r>
              <a:rPr lang="en-US" baseline="0" dirty="0" err="1"/>
              <a:t>en</a:t>
            </a:r>
            <a:r>
              <a:rPr lang="en-US" baseline="0" dirty="0"/>
              <a:t> Tech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Disruptive </a:t>
            </a:r>
            <a:r>
              <a:rPr lang="en-US" baseline="0" dirty="0" err="1"/>
              <a:t>zoals</a:t>
            </a:r>
            <a:r>
              <a:rPr lang="en-US" baseline="0" dirty="0"/>
              <a:t> </a:t>
            </a:r>
            <a:r>
              <a:rPr lang="en-US" baseline="0" dirty="0" err="1"/>
              <a:t>Knab</a:t>
            </a:r>
            <a:r>
              <a:rPr lang="en-US" baseline="0" dirty="0"/>
              <a:t>, </a:t>
            </a:r>
            <a:r>
              <a:rPr lang="en-US" baseline="0" dirty="0" err="1"/>
              <a:t>BitCoin</a:t>
            </a:r>
            <a:r>
              <a:rPr lang="en-US" baseline="0" dirty="0"/>
              <a:t>, Online </a:t>
            </a:r>
            <a:r>
              <a:rPr lang="en-US" baseline="0" dirty="0" err="1"/>
              <a:t>spaarrekening</a:t>
            </a:r>
            <a:r>
              <a:rPr lang="en-US" baseline="0" dirty="0"/>
              <a:t> -&gt; new technologies to be cheaper </a:t>
            </a:r>
            <a:r>
              <a:rPr lang="en-US" baseline="0" dirty="0" err="1"/>
              <a:t>en</a:t>
            </a:r>
            <a:r>
              <a:rPr lang="en-US" baseline="0" dirty="0"/>
              <a:t> quicker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4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0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0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0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2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69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4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components</a:t>
            </a:r>
            <a:r>
              <a:rPr lang="en-US" baseline="0" dirty="0"/>
              <a:t> scalable</a:t>
            </a:r>
          </a:p>
          <a:p>
            <a:r>
              <a:rPr lang="en-US" baseline="0" dirty="0"/>
              <a:t>Easy to introduce and replace new technology</a:t>
            </a:r>
          </a:p>
          <a:p>
            <a:r>
              <a:rPr lang="en-US" baseline="0" dirty="0"/>
              <a:t>Easy to deploy new features</a:t>
            </a:r>
          </a:p>
          <a:p>
            <a:r>
              <a:rPr lang="en-US" baseline="0" dirty="0"/>
              <a:t>Autonomous teams can continue to improve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0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9098" y="1"/>
            <a:ext cx="8205805" cy="8213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69098" y="872527"/>
            <a:ext cx="8205805" cy="296931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97">
                <a:solidFill>
                  <a:schemeClr val="accent1"/>
                </a:solidFill>
              </a:defRPr>
            </a:lvl1pPr>
            <a:lvl2pPr>
              <a:defRPr sz="2620"/>
            </a:lvl2pPr>
            <a:lvl3pPr>
              <a:defRPr sz="2395"/>
            </a:lvl3pPr>
            <a:lvl4pPr>
              <a:defRPr sz="2171"/>
            </a:lvl4pPr>
            <a:lvl5pPr>
              <a:defRPr sz="202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469098" y="4903049"/>
            <a:ext cx="4024572" cy="121416"/>
          </a:xfrm>
        </p:spPr>
        <p:txBody>
          <a:bodyPr/>
          <a:lstStyle/>
          <a:p>
            <a:r>
              <a:rPr lang="en-US" dirty="0">
                <a:solidFill>
                  <a:srgbClr val="666666"/>
                </a:solidFill>
              </a:rPr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620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66666"/>
                </a:solidFill>
              </a:rPr>
              <a:t>Copyright © 2017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2977"/>
            <a:ext cx="9144000" cy="51435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12" name="Shape 175"/>
          <p:cNvSpPr/>
          <p:nvPr userDrawn="1"/>
        </p:nvSpPr>
        <p:spPr>
          <a:xfrm>
            <a:off x="0" y="4291236"/>
            <a:ext cx="5285014" cy="852264"/>
          </a:xfrm>
          <a:prstGeom prst="rect">
            <a:avLst/>
          </a:prstGeom>
          <a:solidFill>
            <a:srgbClr val="23B9DB">
              <a:alpha val="8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l">
              <a:defRPr sz="3200">
                <a:solidFill>
                  <a:srgbClr val="FFFFFF"/>
                </a:solidFill>
              </a:defRPr>
            </a:pPr>
            <a:endParaRPr sz="1200" dirty="0"/>
          </a:p>
        </p:txBody>
      </p:sp>
      <p:sp>
        <p:nvSpPr>
          <p:cNvPr id="9" name="Shape 175"/>
          <p:cNvSpPr/>
          <p:nvPr userDrawn="1"/>
        </p:nvSpPr>
        <p:spPr>
          <a:xfrm>
            <a:off x="2094420" y="1304329"/>
            <a:ext cx="7081615" cy="1264444"/>
          </a:xfrm>
          <a:prstGeom prst="rect">
            <a:avLst/>
          </a:prstGeom>
          <a:solidFill>
            <a:srgbClr val="23B9DB">
              <a:alpha val="8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1" name="Shape 11"/>
          <p:cNvSpPr/>
          <p:nvPr/>
        </p:nvSpPr>
        <p:spPr>
          <a:xfrm>
            <a:off x="209550" y="190500"/>
            <a:ext cx="8724900" cy="4726372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24" y="4425019"/>
            <a:ext cx="1151316" cy="433565"/>
          </a:xfrm>
          <a:prstGeom prst="rect">
            <a:avLst/>
          </a:prstGeom>
        </p:spPr>
      </p:pic>
      <p:sp>
        <p:nvSpPr>
          <p:cNvPr id="14" name="Shape 75"/>
          <p:cNvSpPr>
            <a:spLocks noGrp="1"/>
          </p:cNvSpPr>
          <p:nvPr>
            <p:ph type="title"/>
          </p:nvPr>
        </p:nvSpPr>
        <p:spPr>
          <a:xfrm>
            <a:off x="2336006" y="1457674"/>
            <a:ext cx="6807994" cy="674541"/>
          </a:xfrm>
          <a:prstGeom prst="rect">
            <a:avLst/>
          </a:prstGeom>
        </p:spPr>
        <p:txBody>
          <a:bodyPr/>
          <a:lstStyle>
            <a:lvl1pPr>
              <a:defRPr sz="4388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pic>
        <p:nvPicPr>
          <p:cNvPr id="1026" name="Picture 2" descr="http://crowdsourcingweek.com/wp-content/uploads/2015/04/accenture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45394" y="430993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2731858" y="4291236"/>
            <a:ext cx="2553156" cy="625636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171450" marR="0" lvl="0" indent="-171450" algn="l" defTabSz="30956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3200">
                <a:solidFill>
                  <a:srgbClr val="FFFFFF"/>
                </a:solidFill>
              </a:defRPr>
            </a:pPr>
            <a:r>
              <a:rPr lang="en-US" sz="1050" dirty="0"/>
              <a:t>Vincent van Kooten, Ingenico</a:t>
            </a:r>
          </a:p>
          <a:p>
            <a:pPr marL="171450" indent="-171450" algn="l">
              <a:buFont typeface="Arial" panose="020B0604020202020204" pitchFamily="34" charset="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1050" dirty="0"/>
              <a:t>Gebrian uit</a:t>
            </a:r>
            <a:r>
              <a:rPr lang="en-US" sz="1050" baseline="0" dirty="0"/>
              <a:t> de Bulten, Accenture</a:t>
            </a:r>
            <a:endParaRPr lang="en-US" sz="1050" dirty="0"/>
          </a:p>
        </p:txBody>
      </p:sp>
      <p:sp>
        <p:nvSpPr>
          <p:cNvPr id="15" name="Shape 75"/>
          <p:cNvSpPr txBox="1">
            <a:spLocks/>
          </p:cNvSpPr>
          <p:nvPr userDrawn="1"/>
        </p:nvSpPr>
        <p:spPr>
          <a:xfrm>
            <a:off x="2336007" y="2246513"/>
            <a:ext cx="6598443" cy="253539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700" b="1" i="0" u="none" strike="noStrike" cap="all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0" b="1" i="0" u="none" strike="noStrike" cap="all" spc="0" baseline="0">
                <a:ln>
                  <a:noFill/>
                </a:ln>
                <a:solidFill>
                  <a:srgbClr val="2A353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z="1200" b="0" i="1" dirty="0"/>
              <a:t>19 April, 2017</a:t>
            </a:r>
          </a:p>
        </p:txBody>
      </p:sp>
    </p:spTree>
    <p:extLst>
      <p:ext uri="{BB962C8B-B14F-4D97-AF65-F5344CB8AC3E}">
        <p14:creationId xmlns:p14="http://schemas.microsoft.com/office/powerpoint/2010/main" val="19074511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8104" y="-5358"/>
            <a:ext cx="4728297" cy="5154216"/>
          </a:xfrm>
          <a:custGeom>
            <a:avLst/>
            <a:gdLst>
              <a:gd name="connsiteX0" fmla="*/ 0 w 8369300"/>
              <a:gd name="connsiteY0" fmla="*/ 13744576 h 13744576"/>
              <a:gd name="connsiteX1" fmla="*/ 0 w 8369300"/>
              <a:gd name="connsiteY1" fmla="*/ 0 h 13744576"/>
              <a:gd name="connsiteX2" fmla="*/ 8369300 w 8369300"/>
              <a:gd name="connsiteY2" fmla="*/ 0 h 13744576"/>
              <a:gd name="connsiteX3" fmla="*/ 8369300 w 8369300"/>
              <a:gd name="connsiteY3" fmla="*/ 13744576 h 13744576"/>
              <a:gd name="connsiteX4" fmla="*/ 0 w 8369300"/>
              <a:gd name="connsiteY4" fmla="*/ 13744576 h 13744576"/>
              <a:gd name="connsiteX0" fmla="*/ 0 w 12608791"/>
              <a:gd name="connsiteY0" fmla="*/ 13744576 h 13744576"/>
              <a:gd name="connsiteX1" fmla="*/ 0 w 12608791"/>
              <a:gd name="connsiteY1" fmla="*/ 0 h 13744576"/>
              <a:gd name="connsiteX2" fmla="*/ 12608791 w 12608791"/>
              <a:gd name="connsiteY2" fmla="*/ 27709 h 13744576"/>
              <a:gd name="connsiteX3" fmla="*/ 8369300 w 12608791"/>
              <a:gd name="connsiteY3" fmla="*/ 13744576 h 13744576"/>
              <a:gd name="connsiteX4" fmla="*/ 0 w 12608791"/>
              <a:gd name="connsiteY4" fmla="*/ 13744576 h 13744576"/>
              <a:gd name="connsiteX0" fmla="*/ 0 w 12608791"/>
              <a:gd name="connsiteY0" fmla="*/ 13744576 h 13744576"/>
              <a:gd name="connsiteX1" fmla="*/ 0 w 12608791"/>
              <a:gd name="connsiteY1" fmla="*/ 0 h 13744576"/>
              <a:gd name="connsiteX2" fmla="*/ 12608791 w 12608791"/>
              <a:gd name="connsiteY2" fmla="*/ 27709 h 13744576"/>
              <a:gd name="connsiteX3" fmla="*/ 8369300 w 12608791"/>
              <a:gd name="connsiteY3" fmla="*/ 13744576 h 13744576"/>
              <a:gd name="connsiteX4" fmla="*/ 0 w 12608791"/>
              <a:gd name="connsiteY4" fmla="*/ 13744576 h 1374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8791" h="13744576">
                <a:moveTo>
                  <a:pt x="0" y="13744576"/>
                </a:moveTo>
                <a:lnTo>
                  <a:pt x="0" y="0"/>
                </a:lnTo>
                <a:lnTo>
                  <a:pt x="12608791" y="27709"/>
                </a:lnTo>
                <a:lnTo>
                  <a:pt x="8369300" y="13744576"/>
                </a:lnTo>
                <a:lnTo>
                  <a:pt x="0" y="13744576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hape 11"/>
          <p:cNvSpPr/>
          <p:nvPr/>
        </p:nvSpPr>
        <p:spPr>
          <a:xfrm>
            <a:off x="209550" y="190500"/>
            <a:ext cx="8724900" cy="4726372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04103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ig photo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417780" y="-5184"/>
            <a:ext cx="4738254" cy="5148684"/>
          </a:xfrm>
          <a:custGeom>
            <a:avLst/>
            <a:gdLst>
              <a:gd name="connsiteX0" fmla="*/ 0 w 8368145"/>
              <a:gd name="connsiteY0" fmla="*/ 13729824 h 13729824"/>
              <a:gd name="connsiteX1" fmla="*/ 0 w 8368145"/>
              <a:gd name="connsiteY1" fmla="*/ 0 h 13729824"/>
              <a:gd name="connsiteX2" fmla="*/ 8368145 w 8368145"/>
              <a:gd name="connsiteY2" fmla="*/ 0 h 13729824"/>
              <a:gd name="connsiteX3" fmla="*/ 8368145 w 8368145"/>
              <a:gd name="connsiteY3" fmla="*/ 13729824 h 13729824"/>
              <a:gd name="connsiteX4" fmla="*/ 0 w 8368145"/>
              <a:gd name="connsiteY4" fmla="*/ 13729824 h 13729824"/>
              <a:gd name="connsiteX0" fmla="*/ 4267200 w 12635345"/>
              <a:gd name="connsiteY0" fmla="*/ 13729824 h 13729824"/>
              <a:gd name="connsiteX1" fmla="*/ 0 w 12635345"/>
              <a:gd name="connsiteY1" fmla="*/ 0 h 13729824"/>
              <a:gd name="connsiteX2" fmla="*/ 12635345 w 12635345"/>
              <a:gd name="connsiteY2" fmla="*/ 0 h 13729824"/>
              <a:gd name="connsiteX3" fmla="*/ 12635345 w 12635345"/>
              <a:gd name="connsiteY3" fmla="*/ 13729824 h 13729824"/>
              <a:gd name="connsiteX4" fmla="*/ 4267200 w 12635345"/>
              <a:gd name="connsiteY4" fmla="*/ 13729824 h 1372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5345" h="13729824">
                <a:moveTo>
                  <a:pt x="4267200" y="13729824"/>
                </a:moveTo>
                <a:lnTo>
                  <a:pt x="0" y="0"/>
                </a:lnTo>
                <a:lnTo>
                  <a:pt x="12635345" y="0"/>
                </a:lnTo>
                <a:lnTo>
                  <a:pt x="12635345" y="13729824"/>
                </a:lnTo>
                <a:lnTo>
                  <a:pt x="4267200" y="13729824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hape 11"/>
          <p:cNvSpPr/>
          <p:nvPr/>
        </p:nvSpPr>
        <p:spPr>
          <a:xfrm>
            <a:off x="209550" y="190500"/>
            <a:ext cx="8724900" cy="4726372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2057400" y="4648039"/>
            <a:ext cx="50292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456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1" dirty="0">
                <a:solidFill>
                  <a:schemeClr val="tx2"/>
                </a:solidFill>
              </a:rPr>
              <a:t>Does</a:t>
            </a:r>
            <a:r>
              <a:rPr lang="en-US" sz="900" b="0" i="1" baseline="0" dirty="0">
                <a:solidFill>
                  <a:schemeClr val="tx2"/>
                </a:solidFill>
              </a:rPr>
              <a:t> 2017</a:t>
            </a:r>
            <a:endParaRPr lang="en-US" sz="900" b="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10525" b="36683"/>
          <a:stretch/>
        </p:blipFill>
        <p:spPr>
          <a:xfrm>
            <a:off x="266148" y="4525468"/>
            <a:ext cx="750337" cy="297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062" y="4578881"/>
            <a:ext cx="897522" cy="33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995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209550" y="190500"/>
            <a:ext cx="8724900" cy="4726372"/>
          </a:xfrm>
          <a:prstGeom prst="rect">
            <a:avLst/>
          </a:prstGeom>
          <a:ln w="63500">
            <a:solidFill>
              <a:srgbClr val="ECECEC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4484637" y="4905375"/>
            <a:ext cx="169964" cy="1762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95325" y="7715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35625" y="7715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75925" y="7715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16225" y="7715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5325" y="1834144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735625" y="1834144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775925" y="1834144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16225" y="1834144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95325" y="29034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735625" y="29034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2775925" y="29034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16225" y="2903425"/>
            <a:ext cx="944166" cy="9441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75" y="4471810"/>
            <a:ext cx="1151316" cy="4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33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91930"/>
            <a:ext cx="9144000" cy="95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en-US" sz="1050" dirty="0" err="1"/>
          </a:p>
        </p:txBody>
      </p:sp>
    </p:spTree>
    <p:extLst>
      <p:ext uri="{BB962C8B-B14F-4D97-AF65-F5344CB8AC3E}">
        <p14:creationId xmlns:p14="http://schemas.microsoft.com/office/powerpoint/2010/main" val="136928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098" y="886573"/>
            <a:ext cx="8205805" cy="3941087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9098" y="1"/>
            <a:ext cx="8205805" cy="821341"/>
          </a:xfrm>
          <a:prstGeom prst="rect">
            <a:avLst/>
          </a:prstGeom>
        </p:spPr>
        <p:txBody>
          <a:bodyPr vert="horz" lIns="0" tIns="60949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8166366" y="4903049"/>
            <a:ext cx="508346" cy="121416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749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469098" y="4903049"/>
            <a:ext cx="4024572" cy="121416"/>
          </a:xfrm>
          <a:prstGeom prst="rect">
            <a:avLst/>
          </a:prstGeom>
          <a:noFill/>
        </p:spPr>
        <p:txBody>
          <a:bodyPr wrap="square" lIns="0" tIns="60949" rIns="121899" bIns="60949" anchor="ctr" anchorCtr="0">
            <a:noAutofit/>
          </a:bodyPr>
          <a:lstStyle>
            <a:lvl1pPr>
              <a:defRPr lang="en-AU" sz="749">
                <a:solidFill>
                  <a:schemeClr val="tx2"/>
                </a:solidFill>
              </a:defRPr>
            </a:lvl1pPr>
          </a:lstStyle>
          <a:p>
            <a:r>
              <a:rPr dirty="0">
                <a:solidFill>
                  <a:srgbClr val="666666"/>
                </a:solidFill>
              </a:rPr>
              <a:t>Copyright © 2015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866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2" r:id="rId2"/>
    <p:sldLayoutId id="2147484247" r:id="rId3"/>
    <p:sldLayoutId id="2147484248" r:id="rId4"/>
    <p:sldLayoutId id="2147484249" r:id="rId5"/>
    <p:sldLayoutId id="2147484250" r:id="rId6"/>
    <p:sldLayoutId id="2147484251" r:id="rId7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1721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2594"/>
        </a:lnSpc>
        <a:spcBef>
          <a:spcPct val="0"/>
        </a:spcBef>
        <a:spcAft>
          <a:spcPct val="0"/>
        </a:spcAft>
        <a:buFont typeface="Arial" charset="0"/>
        <a:defRPr sz="239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2594"/>
        </a:lnSpc>
        <a:spcBef>
          <a:spcPct val="0"/>
        </a:spcBef>
        <a:spcAft>
          <a:spcPct val="0"/>
        </a:spcAft>
        <a:buFont typeface="Arial" charset="0"/>
        <a:defRPr sz="239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2594"/>
        </a:lnSpc>
        <a:spcBef>
          <a:spcPct val="0"/>
        </a:spcBef>
        <a:spcAft>
          <a:spcPct val="0"/>
        </a:spcAft>
        <a:buFont typeface="Arial" charset="0"/>
        <a:defRPr sz="239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2594"/>
        </a:lnSpc>
        <a:spcBef>
          <a:spcPct val="0"/>
        </a:spcBef>
        <a:spcAft>
          <a:spcPct val="0"/>
        </a:spcAft>
        <a:buFont typeface="Arial" charset="0"/>
        <a:defRPr sz="2395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45616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2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91232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2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36848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2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182464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262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36635" indent="-136635" algn="l" rtl="0" eaLnBrk="1" fontAlgn="base" hangingPunct="1">
        <a:spcBef>
          <a:spcPts val="599"/>
        </a:spcBef>
        <a:spcAft>
          <a:spcPct val="0"/>
        </a:spcAft>
        <a:buFont typeface="Arial" pitchFamily="34" charset="0"/>
        <a:buChar char="•"/>
        <a:defRPr sz="1198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336240" indent="-199605" algn="l" rtl="0" eaLnBrk="1" fontAlgn="base" hangingPunct="1">
        <a:spcBef>
          <a:spcPts val="599"/>
        </a:spcBef>
        <a:spcAft>
          <a:spcPct val="0"/>
        </a:spcAft>
        <a:buFont typeface="Arial" pitchFamily="34" charset="0"/>
        <a:buChar char="–"/>
        <a:defRPr sz="1198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468122" indent="-131882" algn="l" rtl="0" eaLnBrk="1" fontAlgn="base" hangingPunct="1">
        <a:spcBef>
          <a:spcPts val="599"/>
        </a:spcBef>
        <a:spcAft>
          <a:spcPct val="0"/>
        </a:spcAft>
        <a:buFont typeface="Arial" pitchFamily="34" charset="0"/>
        <a:buChar char="•"/>
        <a:tabLst/>
        <a:defRPr sz="1198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672479" indent="-204358" algn="l" rtl="0" eaLnBrk="1" fontAlgn="base" hangingPunct="1">
        <a:spcBef>
          <a:spcPts val="599"/>
        </a:spcBef>
        <a:spcAft>
          <a:spcPct val="0"/>
        </a:spcAft>
        <a:buFont typeface="Arial" pitchFamily="34" charset="0"/>
        <a:buChar char="–"/>
        <a:defRPr sz="1198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804361" indent="-131882" algn="l" rtl="0" eaLnBrk="1" fontAlgn="base" hangingPunct="1">
        <a:spcBef>
          <a:spcPts val="599"/>
        </a:spcBef>
        <a:spcAft>
          <a:spcPct val="0"/>
        </a:spcAft>
        <a:buFont typeface="Arial" pitchFamily="34" charset="0"/>
        <a:buChar char="•"/>
        <a:defRPr sz="1198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2508880" indent="-228080" algn="l" defTabSz="912320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6pPr>
      <a:lvl7pPr marL="2965040" indent="-228080" algn="l" defTabSz="912320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7pPr>
      <a:lvl8pPr marL="3421200" indent="-228080" algn="l" defTabSz="912320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8pPr>
      <a:lvl9pPr marL="3877361" indent="-228080" algn="l" defTabSz="912320" rtl="0" eaLnBrk="1" latinLnBrk="0" hangingPunct="1">
        <a:spcBef>
          <a:spcPct val="20000"/>
        </a:spcBef>
        <a:buFont typeface="Arial" pitchFamily="34" charset="0"/>
        <a:buChar char="•"/>
        <a:defRPr sz="2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5616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1232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6848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2464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28080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3696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193120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649281" algn="l" defTabSz="912320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4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INGENICO JOURNEY</a:t>
            </a:r>
          </a:p>
        </p:txBody>
      </p:sp>
    </p:spTree>
    <p:extLst>
      <p:ext uri="{BB962C8B-B14F-4D97-AF65-F5344CB8AC3E}">
        <p14:creationId xmlns:p14="http://schemas.microsoft.com/office/powerpoint/2010/main" val="347325660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3" y="470459"/>
            <a:ext cx="387926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ORGANIZATION</a:t>
            </a:r>
            <a:r>
              <a:rPr lang="nl-NL" sz="3600" b="1" kern="0" cap="all" dirty="0">
                <a:solidFill>
                  <a:srgbClr val="1CD65F"/>
                </a:solidFill>
                <a:latin typeface="+mn-lt"/>
                <a:cs typeface="+mn-cs"/>
                <a:sym typeface="Helvetica"/>
              </a:rPr>
              <a:t>.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7" name="Rectangle 46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3833" b="23832"/>
          <a:stretch/>
        </p:blipFill>
        <p:spPr>
          <a:xfrm>
            <a:off x="7785616" y="4548458"/>
            <a:ext cx="970641" cy="265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01600" y="4548458"/>
            <a:ext cx="12731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sz="1500" b="1" i="1" kern="0" dirty="0" err="1">
                <a:solidFill>
                  <a:schemeClr val="tx2"/>
                </a:solidFill>
              </a:rPr>
              <a:t>Inspired</a:t>
            </a:r>
            <a:r>
              <a:rPr lang="nl-NL" sz="1500" b="1" i="1" kern="0" dirty="0">
                <a:solidFill>
                  <a:schemeClr val="tx2"/>
                </a:solidFill>
              </a:rPr>
              <a:t> </a:t>
            </a:r>
            <a:r>
              <a:rPr lang="nl-NL" sz="1500" b="1" i="1" kern="0" dirty="0" err="1">
                <a:solidFill>
                  <a:schemeClr val="tx2"/>
                </a:solidFill>
              </a:rPr>
              <a:t>by</a:t>
            </a:r>
            <a:r>
              <a:rPr lang="nl-NL" sz="1500" b="1" i="1" kern="0" dirty="0">
                <a:solidFill>
                  <a:schemeClr val="tx2"/>
                </a:solidFill>
              </a:rPr>
              <a:t>:</a:t>
            </a:r>
            <a:endParaRPr lang="en-US" sz="15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83558" y="1794067"/>
            <a:ext cx="30273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>
                <a:solidFill>
                  <a:schemeClr val="tx2"/>
                </a:solidFill>
              </a:rPr>
              <a:t>Orientation shift from technology to product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83558" y="2610944"/>
            <a:ext cx="302734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>
                <a:solidFill>
                  <a:schemeClr val="tx2"/>
                </a:solidFill>
              </a:rPr>
              <a:t>More autonomy to the teams while safeguarding market regulations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228">
            <a:off x="861511" y="1316422"/>
            <a:ext cx="4500940" cy="282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85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2" y="470459"/>
            <a:ext cx="396262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Architecture</a:t>
            </a:r>
            <a:r>
              <a:rPr lang="nl-NL" sz="3600" b="1" kern="0" cap="all" dirty="0">
                <a:solidFill>
                  <a:srgbClr val="DC0506"/>
                </a:solidFill>
                <a:latin typeface="+mn-lt"/>
                <a:cs typeface="+mn-cs"/>
                <a:sym typeface="Helvetica"/>
              </a:rPr>
              <a:t>.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7" name="Rectangle 46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01600" y="4548458"/>
            <a:ext cx="12731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sz="1500" b="1" i="1" kern="0" dirty="0" err="1">
                <a:solidFill>
                  <a:schemeClr val="tx2"/>
                </a:solidFill>
              </a:rPr>
              <a:t>Inspired</a:t>
            </a:r>
            <a:r>
              <a:rPr lang="nl-NL" sz="1500" b="1" i="1" kern="0" dirty="0">
                <a:solidFill>
                  <a:schemeClr val="tx2"/>
                </a:solidFill>
              </a:rPr>
              <a:t> </a:t>
            </a:r>
            <a:r>
              <a:rPr lang="nl-NL" sz="1500" b="1" i="1" kern="0" dirty="0" err="1">
                <a:solidFill>
                  <a:schemeClr val="tx2"/>
                </a:solidFill>
              </a:rPr>
              <a:t>by</a:t>
            </a:r>
            <a:r>
              <a:rPr lang="nl-NL" sz="1500" b="1" i="1" kern="0" dirty="0">
                <a:solidFill>
                  <a:schemeClr val="tx2"/>
                </a:solidFill>
              </a:rPr>
              <a:t>:</a:t>
            </a:r>
            <a:endParaRPr lang="en-US" sz="1500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148" y="4548047"/>
            <a:ext cx="886227" cy="2658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330" y="1387185"/>
            <a:ext cx="6129690" cy="2854770"/>
          </a:xfrm>
          <a:prstGeom prst="rect">
            <a:avLst/>
          </a:prstGeom>
        </p:spPr>
      </p:pic>
      <p:pic>
        <p:nvPicPr>
          <p:cNvPr id="4098" name="Picture 2" descr="Image result for strangler 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0" y="1912965"/>
            <a:ext cx="2102660" cy="15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3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3" y="470459"/>
            <a:ext cx="257121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DELIVERY</a:t>
            </a:r>
            <a:r>
              <a:rPr lang="en-US" sz="3600" b="1" kern="0" cap="all" dirty="0">
                <a:solidFill>
                  <a:srgbClr val="3B5997"/>
                </a:solidFill>
                <a:latin typeface="+mn-lt"/>
                <a:cs typeface="+mn-cs"/>
                <a:sym typeface="Helvetica"/>
              </a:rPr>
              <a:t>.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7" name="Rectangle 46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1600" y="4548458"/>
            <a:ext cx="127310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sz="1500" b="1" i="1" kern="0" dirty="0" err="1">
                <a:solidFill>
                  <a:schemeClr val="tx2"/>
                </a:solidFill>
              </a:rPr>
              <a:t>Inspired</a:t>
            </a:r>
            <a:r>
              <a:rPr lang="nl-NL" sz="1500" b="1" i="1" kern="0" dirty="0">
                <a:solidFill>
                  <a:schemeClr val="tx2"/>
                </a:solidFill>
              </a:rPr>
              <a:t> </a:t>
            </a:r>
            <a:r>
              <a:rPr lang="nl-NL" sz="1500" b="1" i="1" kern="0" dirty="0" err="1">
                <a:solidFill>
                  <a:schemeClr val="tx2"/>
                </a:solidFill>
              </a:rPr>
              <a:t>by</a:t>
            </a:r>
            <a:r>
              <a:rPr lang="nl-NL" sz="1500" b="1" i="1" kern="0" dirty="0">
                <a:solidFill>
                  <a:schemeClr val="tx2"/>
                </a:solidFill>
              </a:rPr>
              <a:t>:</a:t>
            </a:r>
            <a:endParaRPr lang="en-US" sz="1500" kern="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467" y="4548458"/>
            <a:ext cx="921483" cy="324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2" y="1086011"/>
            <a:ext cx="3422028" cy="346244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098939" y="1146808"/>
            <a:ext cx="4645011" cy="3340853"/>
          </a:xfrm>
          <a:prstGeom prst="roundRect">
            <a:avLst>
              <a:gd name="adj" fmla="val 5060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3500" tIns="13500" rIns="13500" bIns="13500" rtlCol="0" anchor="t"/>
          <a:lstStyle/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  <a:latin typeface="Arial"/>
              </a:rPr>
              <a:t>Decoupled releases and deployment</a:t>
            </a: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Setup fully automated Continuous Integration and Delivery Environment in the cloud (30.000+ automatic test cases)</a:t>
            </a: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ysClr val="windowText" lastClr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Releasing to production at least every week (last month 18+ deployments to production)</a:t>
            </a: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On average a release takes around a week from code commit to production</a:t>
            </a:r>
          </a:p>
          <a:p>
            <a:pPr defTabSz="4564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Significant lower defect count in releases and target of 99.999% uptime has been met.</a:t>
            </a: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Deployment to one environment of the platform takes less then an hour</a:t>
            </a: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ysClr val="windowText" lastClr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Development environment is up and running within a 1-2 day</a:t>
            </a:r>
            <a:endParaRPr lang="en-US" sz="1200" dirty="0">
              <a:solidFill>
                <a:sysClr val="windowText" lastClr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07156" indent="-107156" defTabSz="45646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43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2" y="470459"/>
            <a:ext cx="228267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RESULTS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7" name="Rectangle 46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45" y="1275479"/>
            <a:ext cx="4902815" cy="295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47012" y="1467302"/>
            <a:ext cx="2330982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50" b="1" i="1" kern="0" dirty="0">
                <a:solidFill>
                  <a:schemeClr val="tx2"/>
                </a:solidFill>
              </a:rPr>
              <a:t>Multiple releases per month / week</a:t>
            </a:r>
            <a:br>
              <a:rPr lang="en-US" sz="1650" b="1" i="1" kern="0" dirty="0">
                <a:solidFill>
                  <a:schemeClr val="tx2"/>
                </a:solidFill>
              </a:rPr>
            </a:br>
            <a:endParaRPr lang="en-US" sz="1650" b="1" i="1" kern="0" dirty="0">
              <a:solidFill>
                <a:schemeClr val="tx2"/>
              </a:solidFill>
            </a:endParaRPr>
          </a:p>
          <a:p>
            <a:pPr marL="214313" indent="-214313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50" b="1" i="1" kern="0" dirty="0">
                <a:solidFill>
                  <a:schemeClr val="tx2"/>
                </a:solidFill>
              </a:rPr>
              <a:t>Quickly addressing technical debt</a:t>
            </a:r>
            <a:br>
              <a:rPr lang="en-US" sz="1650" b="1" i="1" kern="0" dirty="0">
                <a:solidFill>
                  <a:schemeClr val="tx2"/>
                </a:solidFill>
              </a:rPr>
            </a:br>
            <a:endParaRPr lang="en-US" sz="1650" b="1" i="1" kern="0" dirty="0">
              <a:solidFill>
                <a:schemeClr val="tx2"/>
              </a:solidFill>
            </a:endParaRPr>
          </a:p>
          <a:p>
            <a:pPr marL="214313" indent="-214313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50" b="1" i="1" kern="0" dirty="0">
                <a:solidFill>
                  <a:schemeClr val="tx2"/>
                </a:solidFill>
              </a:rPr>
              <a:t>Creating new bottlenecks….</a:t>
            </a:r>
          </a:p>
          <a:p>
            <a:pPr marL="214313" indent="-214313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50" b="1" i="1" kern="0" dirty="0">
              <a:solidFill>
                <a:schemeClr val="tx2"/>
              </a:solidFill>
            </a:endParaRP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1650" b="1" i="1" kern="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3892" y="1289291"/>
            <a:ext cx="539243" cy="2231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3892" y="4032766"/>
            <a:ext cx="439341" cy="22313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Picture 4" descr="Afbeeldingsresultaat voor cheer icon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03" y="1512794"/>
            <a:ext cx="572192" cy="5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54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images3.alphacoders.com/876/876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7755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FUTURE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6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36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3" y="470459"/>
            <a:ext cx="527227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GLOBAL / AUTONOMY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FUTURE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Picture 6" descr="http://www.itforumbg.net/sites/default/files/iot_tree_only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7" b="100000" l="0" r="98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94" y="3268389"/>
            <a:ext cx="1776627" cy="14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 rot="500210">
            <a:off x="822688" y="3845831"/>
            <a:ext cx="1780595" cy="246876"/>
          </a:xfrm>
          <a:prstGeom prst="roundRect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latin typeface="Helvetica Light"/>
                <a:ea typeface="Helvetica Light"/>
                <a:cs typeface="Helvetica Light"/>
                <a:sym typeface="Helvetica Light"/>
              </a:rPr>
              <a:t>Product based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4198" y="1171214"/>
            <a:ext cx="1917940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b="1" kern="0" dirty="0">
                <a:solidFill>
                  <a:srgbClr val="1CD65F"/>
                </a:solidFill>
                <a:latin typeface="+mj-lt"/>
              </a:rPr>
              <a:t>ORGANIZATION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9202" y="1198269"/>
            <a:ext cx="1985211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b="1" kern="0" dirty="0">
                <a:solidFill>
                  <a:srgbClr val="DC0506"/>
                </a:solidFill>
                <a:latin typeface="+mj-lt"/>
              </a:rPr>
              <a:t>ARCHITECTURE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31476" y="1171214"/>
            <a:ext cx="1564463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3B5997"/>
                </a:solidFill>
                <a:latin typeface="+mj-lt"/>
              </a:rPr>
              <a:t>DELIVERY</a:t>
            </a:r>
          </a:p>
        </p:txBody>
      </p:sp>
      <p:pic>
        <p:nvPicPr>
          <p:cNvPr id="16" name="Picture 2" descr="Image result for drone delive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15" y="1723962"/>
            <a:ext cx="1978460" cy="160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843" y="1723962"/>
            <a:ext cx="1696650" cy="1667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08" y="1697769"/>
            <a:ext cx="2188721" cy="1719855"/>
          </a:xfrm>
          <a:prstGeom prst="rect">
            <a:avLst/>
          </a:prstGeom>
        </p:spPr>
      </p:pic>
      <p:pic>
        <p:nvPicPr>
          <p:cNvPr id="2052" name="Picture 4" descr="Image result for le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99" y="3459977"/>
            <a:ext cx="2061513" cy="12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6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/>
        </p:nvSpPr>
        <p:spPr>
          <a:xfrm>
            <a:off x="-21472" y="2148359"/>
            <a:ext cx="9186944" cy="3000325"/>
          </a:xfrm>
          <a:prstGeom prst="rect">
            <a:avLst/>
          </a:prstGeom>
          <a:solidFill>
            <a:srgbClr val="575665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pPr>
            <a:endParaRPr sz="1200" kern="0">
              <a:solidFill>
                <a:srgbClr val="FFFFFF"/>
              </a:solidFill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211299" y="2149339"/>
            <a:ext cx="8724068" cy="2763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1"/>
                </a:lnTo>
              </a:path>
            </a:pathLst>
          </a:cu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95978" y="908069"/>
            <a:ext cx="4021329" cy="2231680"/>
            <a:chOff x="11722608" y="2330077"/>
            <a:chExt cx="10723544" cy="595114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399944" y="2330077"/>
              <a:ext cx="9435928" cy="595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1722608" y="5008133"/>
              <a:ext cx="677336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spAutoFit/>
            </a:bodyPr>
            <a:lstStyle/>
            <a:p>
              <a:pPr algn="ctr" defTabSz="309563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768816" y="5008133"/>
              <a:ext cx="677336" cy="59503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9050" tIns="19050" rIns="19050" bIns="19050" numCol="1" spcCol="38100" rtlCol="0" anchor="ctr">
              <a:spAutoFit/>
            </a:bodyPr>
            <a:lstStyle/>
            <a:p>
              <a:pPr algn="ctr" defTabSz="309563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200" kern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</p:grpSp>
      <p:pic>
        <p:nvPicPr>
          <p:cNvPr id="779" name="Computer_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7726" y="603442"/>
            <a:ext cx="4652963" cy="39004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3" y="2455192"/>
            <a:ext cx="3297555" cy="1640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5978" y="1912340"/>
            <a:ext cx="4021329" cy="22313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Shape 180"/>
          <p:cNvSpPr/>
          <p:nvPr/>
        </p:nvSpPr>
        <p:spPr>
          <a:xfrm>
            <a:off x="508273" y="1154837"/>
            <a:ext cx="3162725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 err="1">
                <a:solidFill>
                  <a:srgbClr val="00C3D7"/>
                </a:solidFill>
                <a:latin typeface="+mn-lt"/>
                <a:cs typeface="+mn-cs"/>
                <a:sym typeface="Helvetica"/>
              </a:rPr>
              <a:t>Questions</a:t>
            </a:r>
            <a:r>
              <a:rPr lang="nl-BE" sz="3750" b="1" kern="0" cap="all" dirty="0">
                <a:solidFill>
                  <a:srgbClr val="00C3D7"/>
                </a:solidFill>
                <a:latin typeface="+mn-lt"/>
                <a:cs typeface="+mn-cs"/>
                <a:sym typeface="Helvetica"/>
              </a:rPr>
              <a:t>?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21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78" y="908068"/>
            <a:ext cx="4021329" cy="23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edia.guim.co.uk/2488cf2e47154bc393d06494e403200ffbeaf802/0_131_4584_2751/458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2405" r="18976" b="2410"/>
          <a:stretch/>
        </p:blipFill>
        <p:spPr bwMode="auto">
          <a:xfrm>
            <a:off x="-83283" y="0"/>
            <a:ext cx="9215972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87187" y="0"/>
            <a:ext cx="9215972" cy="461665"/>
          </a:xfrm>
          <a:prstGeom prst="rect">
            <a:avLst/>
          </a:prstGeom>
          <a:solidFill>
            <a:srgbClr val="000000">
              <a:alpha val="30196"/>
            </a:srgbClr>
          </a:solidFill>
          <a:effectLst>
            <a:innerShdw blurRad="114300">
              <a:prstClr val="black"/>
            </a:innerShdw>
          </a:effectLst>
        </p:spPr>
        <p:txBody>
          <a:bodyPr wrap="square" lIns="27000" tIns="0" rIns="27000" bIns="0" rtlCol="0">
            <a:spAutoFit/>
          </a:bodyPr>
          <a:lstStyle/>
          <a:p>
            <a:pPr algn="ctr"/>
            <a:r>
              <a:rPr lang="en-US" sz="3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be afraid to change!</a:t>
            </a:r>
          </a:p>
        </p:txBody>
      </p:sp>
    </p:spTree>
    <p:extLst>
      <p:ext uri="{BB962C8B-B14F-4D97-AF65-F5344CB8AC3E}">
        <p14:creationId xmlns:p14="http://schemas.microsoft.com/office/powerpoint/2010/main" val="61981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vvkooten\Desktop\downlo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6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4691" y="1689397"/>
            <a:ext cx="5450681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025" b="1" kern="0" spc="19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What is a “Payment Service Provider” ?</a:t>
            </a:r>
          </a:p>
        </p:txBody>
      </p:sp>
    </p:spTree>
    <p:extLst>
      <p:ext uri="{BB962C8B-B14F-4D97-AF65-F5344CB8AC3E}">
        <p14:creationId xmlns:p14="http://schemas.microsoft.com/office/powerpoint/2010/main" val="241024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" b="3251"/>
          <a:stretch>
            <a:fillRect/>
          </a:stretch>
        </p:blipFill>
        <p:spPr>
          <a:xfrm>
            <a:off x="-135411" y="-5358"/>
            <a:ext cx="4728297" cy="5154216"/>
          </a:xfrm>
        </p:spPr>
      </p:pic>
      <p:sp>
        <p:nvSpPr>
          <p:cNvPr id="440" name="Shape 440"/>
          <p:cNvSpPr/>
          <p:nvPr/>
        </p:nvSpPr>
        <p:spPr>
          <a:xfrm>
            <a:off x="191672" y="190921"/>
            <a:ext cx="4518521" cy="472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4407" y="21600"/>
                </a:lnTo>
              </a:path>
            </a:pathLst>
          </a:cu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73" y="527475"/>
            <a:ext cx="4994858" cy="32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Shape 442"/>
          <p:cNvSpPr/>
          <p:nvPr/>
        </p:nvSpPr>
        <p:spPr>
          <a:xfrm>
            <a:off x="4340747" y="4074658"/>
            <a:ext cx="4446731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r"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750" b="1" kern="0" cap="all" dirty="0">
                <a:latin typeface="+mn-lt"/>
                <a:cs typeface="+mn-cs"/>
                <a:sym typeface="Helvetica"/>
              </a:rPr>
              <a:t>WE ARE </a:t>
            </a:r>
            <a:r>
              <a:rPr lang="en-US" sz="3750" b="1" kern="0" cap="all" dirty="0">
                <a:solidFill>
                  <a:srgbClr val="C00000"/>
                </a:solidFill>
                <a:latin typeface="+mn-lt"/>
                <a:cs typeface="+mn-cs"/>
                <a:sym typeface="Helvetica"/>
              </a:rPr>
              <a:t>#FINTECH</a:t>
            </a:r>
            <a:endParaRPr sz="3750" b="1" kern="0" cap="all" dirty="0">
              <a:solidFill>
                <a:srgbClr val="C00000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973592" y="1946322"/>
            <a:ext cx="1872795" cy="72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14217" fontAlgn="auto">
              <a:spcBef>
                <a:spcPts val="0"/>
              </a:spcBef>
              <a:spcAft>
                <a:spcPts val="200"/>
              </a:spcAft>
            </a:pPr>
            <a:r>
              <a:rPr lang="nl-BE" sz="3488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170</a:t>
            </a:r>
            <a:b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nl-BE" sz="1200" b="1" kern="0" dirty="0" err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Countries</a:t>
            </a:r>
            <a:endParaRPr lang="en-US" sz="1200" b="1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973592" y="1099651"/>
            <a:ext cx="1872795" cy="72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14217" fontAlgn="auto">
              <a:spcBef>
                <a:spcPts val="0"/>
              </a:spcBef>
              <a:spcAft>
                <a:spcPts val="200"/>
              </a:spcAft>
            </a:pPr>
            <a:r>
              <a:rPr lang="nl-BE" sz="3488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800+</a:t>
            </a:r>
            <a: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b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nl-BE" sz="1200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Employees</a:t>
            </a:r>
            <a:endParaRPr lang="en-US" sz="1613" b="1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973592" y="306156"/>
            <a:ext cx="1872795" cy="72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14217" fontAlgn="auto">
              <a:spcBef>
                <a:spcPts val="0"/>
              </a:spcBef>
              <a:spcAft>
                <a:spcPts val="200"/>
              </a:spcAft>
            </a:pPr>
            <a:r>
              <a:rPr lang="nl-BE" sz="3488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65.000</a:t>
            </a:r>
            <a:b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nl-BE" sz="1200" b="1" kern="0" dirty="0" err="1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Customers</a:t>
            </a:r>
            <a:endParaRPr lang="en-US" sz="1200" b="1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928178" y="3650237"/>
            <a:ext cx="2719610" cy="72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14217" fontAlgn="auto">
              <a:spcBef>
                <a:spcPts val="0"/>
              </a:spcBef>
              <a:spcAft>
                <a:spcPts val="200"/>
              </a:spcAft>
            </a:pPr>
            <a:r>
              <a:rPr lang="nl-BE" sz="3488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150+</a:t>
            </a:r>
            <a: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b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nl-BE" sz="1200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Valuta</a:t>
            </a:r>
            <a:endParaRPr lang="en-US" sz="1200" b="1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Content Placeholder 5"/>
          <p:cNvSpPr txBox="1">
            <a:spLocks/>
          </p:cNvSpPr>
          <p:nvPr/>
        </p:nvSpPr>
        <p:spPr bwMode="auto">
          <a:xfrm>
            <a:off x="955545" y="2826203"/>
            <a:ext cx="2628781" cy="721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14217" fontAlgn="auto">
              <a:spcBef>
                <a:spcPts val="0"/>
              </a:spcBef>
              <a:spcAft>
                <a:spcPts val="200"/>
              </a:spcAft>
            </a:pPr>
            <a:r>
              <a:rPr lang="nl-BE" sz="3488" b="1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  <a:t>150+</a:t>
            </a:r>
            <a:br>
              <a:rPr lang="nl-BE" sz="1613" kern="0" dirty="0">
                <a:solidFill>
                  <a:schemeClr val="bg1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nl-BE" sz="1200" b="1" kern="0" dirty="0" err="1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Payment</a:t>
            </a:r>
            <a:r>
              <a:rPr lang="nl-BE" sz="1200" b="1" kern="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nl-BE" sz="1200" b="1" kern="0" dirty="0" err="1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Methods</a:t>
            </a:r>
            <a:endParaRPr lang="en-US" sz="1200" b="1" kern="0" dirty="0">
              <a:solidFill>
                <a:schemeClr val="bg1"/>
              </a:solidFill>
            </a:endParaRPr>
          </a:p>
        </p:txBody>
      </p:sp>
      <p:pic>
        <p:nvPicPr>
          <p:cNvPr id="15" name="Picture 2" descr="P:\QBE\icons\Employees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5" y="1203992"/>
            <a:ext cx="399605" cy="3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P:\QBE\icons\Customers.png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3" y="404389"/>
            <a:ext cx="482409" cy="3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P:\QBE\icons\Countries.png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5" y="2008400"/>
            <a:ext cx="456566" cy="4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:\QBE\icons\Payment-methods.png"/>
          <p:cNvPicPr>
            <a:picLocks noChangeAspect="1" noChangeArrowheads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2" y="2921725"/>
            <a:ext cx="516310" cy="4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P:\QBE\icons\Shopping-carts.png"/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43" y="3484139"/>
            <a:ext cx="219662" cy="2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1141" y="3683268"/>
            <a:ext cx="251672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3000" b="1" kern="0" dirty="0">
                <a:solidFill>
                  <a:schemeClr val="bg1"/>
                </a:solidFill>
              </a:rPr>
              <a:t>$</a:t>
            </a:r>
            <a:endParaRPr lang="en-US" sz="3000" b="1" kern="0" dirty="0">
              <a:solidFill>
                <a:schemeClr val="bg1"/>
              </a:solidFill>
              <a:sym typeface="Helvetica Ligh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25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47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80"/>
          <p:cNvSpPr/>
          <p:nvPr/>
        </p:nvSpPr>
        <p:spPr>
          <a:xfrm>
            <a:off x="508272" y="470459"/>
            <a:ext cx="626132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latin typeface="+mn-lt"/>
                <a:cs typeface="+mn-cs"/>
                <a:sym typeface="Helvetica"/>
              </a:rPr>
              <a:t>‘PIN’ (NL) </a:t>
            </a:r>
            <a:r>
              <a:rPr lang="nl-BE" sz="3750" b="1" kern="0" cap="all" dirty="0">
                <a:solidFill>
                  <a:srgbClr val="00C3D7"/>
                </a:solidFill>
                <a:latin typeface="+mn-lt"/>
                <a:cs typeface="+mn-cs"/>
                <a:sym typeface="Helvetica"/>
              </a:rPr>
              <a:t>VS</a:t>
            </a:r>
            <a:r>
              <a:rPr lang="nl-BE" sz="3750" b="1" kern="0" cap="all" dirty="0">
                <a:latin typeface="+mn-lt"/>
                <a:cs typeface="+mn-cs"/>
                <a:sym typeface="Helvetica"/>
              </a:rPr>
              <a:t> e-PAYMENTS</a:t>
            </a:r>
            <a:endParaRPr lang="nl-BE"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178" name="Shape 340"/>
          <p:cNvSpPr/>
          <p:nvPr/>
        </p:nvSpPr>
        <p:spPr>
          <a:xfrm>
            <a:off x="4552753" y="470459"/>
            <a:ext cx="3853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3750" b="1" kern="0" cap="all" dirty="0">
              <a:solidFill>
                <a:srgbClr val="23B9DB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67576" y="3771796"/>
            <a:ext cx="28226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sz="900" b="1" i="1" kern="0" cap="all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Source: betaalvereniging </a:t>
            </a:r>
            <a:r>
              <a:rPr lang="nl-NL" sz="900" b="1" i="1" kern="0" cap="all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NederLAND</a:t>
            </a:r>
            <a:r>
              <a:rPr lang="nl-NL" sz="900" b="1" i="1" kern="0" cap="all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 </a:t>
            </a:r>
            <a:endParaRPr lang="en-US" sz="1200" b="1" i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31" y="1614303"/>
            <a:ext cx="3470104" cy="203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776" y="1614303"/>
            <a:ext cx="3470104" cy="203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830703" y="3771796"/>
            <a:ext cx="28226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sz="900" b="1" i="1" kern="0" cap="all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November 2017</a:t>
            </a:r>
            <a:endParaRPr lang="en-US" sz="1200" b="1" i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0577" y="1963878"/>
            <a:ext cx="164306" cy="22313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43831" y="2075447"/>
            <a:ext cx="7088049" cy="0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9314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Freeform 4100"/>
          <p:cNvSpPr/>
          <p:nvPr/>
        </p:nvSpPr>
        <p:spPr>
          <a:xfrm>
            <a:off x="3270649" y="3134907"/>
            <a:ext cx="773206" cy="223138"/>
          </a:xfrm>
          <a:custGeom>
            <a:avLst/>
            <a:gdLst>
              <a:gd name="connsiteX0" fmla="*/ 0 w 2061882"/>
              <a:gd name="connsiteY0" fmla="*/ 89647 h 3083859"/>
              <a:gd name="connsiteX1" fmla="*/ 0 w 2061882"/>
              <a:gd name="connsiteY1" fmla="*/ 3083859 h 3083859"/>
              <a:gd name="connsiteX2" fmla="*/ 2061882 w 2061882"/>
              <a:gd name="connsiteY2" fmla="*/ 3083859 h 3083859"/>
              <a:gd name="connsiteX3" fmla="*/ 2061882 w 2061882"/>
              <a:gd name="connsiteY3" fmla="*/ 161364 h 3083859"/>
              <a:gd name="connsiteX4" fmla="*/ 1380564 w 2061882"/>
              <a:gd name="connsiteY4" fmla="*/ 35859 h 3083859"/>
              <a:gd name="connsiteX5" fmla="*/ 914400 w 2061882"/>
              <a:gd name="connsiteY5" fmla="*/ 0 h 3083859"/>
              <a:gd name="connsiteX6" fmla="*/ 448235 w 2061882"/>
              <a:gd name="connsiteY6" fmla="*/ 0 h 3083859"/>
              <a:gd name="connsiteX7" fmla="*/ 197223 w 2061882"/>
              <a:gd name="connsiteY7" fmla="*/ 53788 h 3083859"/>
              <a:gd name="connsiteX8" fmla="*/ 0 w 2061882"/>
              <a:gd name="connsiteY8" fmla="*/ 89647 h 308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1882" h="3083859">
                <a:moveTo>
                  <a:pt x="0" y="89647"/>
                </a:moveTo>
                <a:lnTo>
                  <a:pt x="0" y="3083859"/>
                </a:lnTo>
                <a:lnTo>
                  <a:pt x="2061882" y="3083859"/>
                </a:lnTo>
                <a:lnTo>
                  <a:pt x="2061882" y="161364"/>
                </a:lnTo>
                <a:lnTo>
                  <a:pt x="1380564" y="35859"/>
                </a:lnTo>
                <a:lnTo>
                  <a:pt x="914400" y="0"/>
                </a:lnTo>
                <a:lnTo>
                  <a:pt x="448235" y="0"/>
                </a:lnTo>
                <a:lnTo>
                  <a:pt x="197223" y="53788"/>
                </a:lnTo>
                <a:lnTo>
                  <a:pt x="0" y="89647"/>
                </a:lnTo>
                <a:close/>
              </a:path>
            </a:pathLst>
          </a:custGeom>
          <a:gradFill flip="none" rotWithShape="1">
            <a:gsLst>
              <a:gs pos="0">
                <a:srgbClr val="00C3D7">
                  <a:tint val="66000"/>
                  <a:satMod val="160000"/>
                </a:srgbClr>
              </a:gs>
              <a:gs pos="50000">
                <a:srgbClr val="00C3D7">
                  <a:tint val="44500"/>
                  <a:satMod val="160000"/>
                </a:srgbClr>
              </a:gs>
              <a:gs pos="100000">
                <a:srgbClr val="00C3D7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102" name="Freeform 4101"/>
          <p:cNvSpPr/>
          <p:nvPr/>
        </p:nvSpPr>
        <p:spPr>
          <a:xfrm>
            <a:off x="4117814" y="3064309"/>
            <a:ext cx="665629" cy="223138"/>
          </a:xfrm>
          <a:custGeom>
            <a:avLst/>
            <a:gdLst>
              <a:gd name="connsiteX0" fmla="*/ 0 w 1775011"/>
              <a:gd name="connsiteY0" fmla="*/ 484095 h 3424518"/>
              <a:gd name="connsiteX1" fmla="*/ 0 w 1775011"/>
              <a:gd name="connsiteY1" fmla="*/ 3424518 h 3424518"/>
              <a:gd name="connsiteX2" fmla="*/ 1775011 w 1775011"/>
              <a:gd name="connsiteY2" fmla="*/ 3424518 h 3424518"/>
              <a:gd name="connsiteX3" fmla="*/ 1775011 w 1775011"/>
              <a:gd name="connsiteY3" fmla="*/ 0 h 3424518"/>
              <a:gd name="connsiteX4" fmla="*/ 1541929 w 1775011"/>
              <a:gd name="connsiteY4" fmla="*/ 197224 h 3424518"/>
              <a:gd name="connsiteX5" fmla="*/ 1290917 w 1775011"/>
              <a:gd name="connsiteY5" fmla="*/ 376518 h 3424518"/>
              <a:gd name="connsiteX6" fmla="*/ 932329 w 1775011"/>
              <a:gd name="connsiteY6" fmla="*/ 484095 h 3424518"/>
              <a:gd name="connsiteX7" fmla="*/ 519952 w 1775011"/>
              <a:gd name="connsiteY7" fmla="*/ 555812 h 3424518"/>
              <a:gd name="connsiteX8" fmla="*/ 197223 w 1775011"/>
              <a:gd name="connsiteY8" fmla="*/ 519953 h 3424518"/>
              <a:gd name="connsiteX9" fmla="*/ 0 w 1775011"/>
              <a:gd name="connsiteY9" fmla="*/ 484095 h 342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11" h="3424518">
                <a:moveTo>
                  <a:pt x="0" y="484095"/>
                </a:moveTo>
                <a:lnTo>
                  <a:pt x="0" y="3424518"/>
                </a:lnTo>
                <a:lnTo>
                  <a:pt x="1775011" y="3424518"/>
                </a:lnTo>
                <a:lnTo>
                  <a:pt x="1775011" y="0"/>
                </a:lnTo>
                <a:lnTo>
                  <a:pt x="1541929" y="197224"/>
                </a:lnTo>
                <a:lnTo>
                  <a:pt x="1290917" y="376518"/>
                </a:lnTo>
                <a:lnTo>
                  <a:pt x="932329" y="484095"/>
                </a:lnTo>
                <a:lnTo>
                  <a:pt x="519952" y="555812"/>
                </a:lnTo>
                <a:lnTo>
                  <a:pt x="197223" y="519953"/>
                </a:lnTo>
                <a:lnTo>
                  <a:pt x="0" y="484095"/>
                </a:lnTo>
                <a:close/>
              </a:path>
            </a:pathLst>
          </a:custGeom>
          <a:gradFill flip="none" rotWithShape="1">
            <a:gsLst>
              <a:gs pos="0">
                <a:srgbClr val="00C3D7">
                  <a:tint val="66000"/>
                  <a:satMod val="160000"/>
                </a:srgbClr>
              </a:gs>
              <a:gs pos="50000">
                <a:srgbClr val="00C3D7">
                  <a:tint val="44500"/>
                  <a:satMod val="160000"/>
                </a:srgbClr>
              </a:gs>
              <a:gs pos="100000">
                <a:srgbClr val="00C3D7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103" name="Freeform 4102"/>
          <p:cNvSpPr/>
          <p:nvPr/>
        </p:nvSpPr>
        <p:spPr>
          <a:xfrm>
            <a:off x="4864126" y="2765112"/>
            <a:ext cx="974912" cy="223138"/>
          </a:xfrm>
          <a:custGeom>
            <a:avLst/>
            <a:gdLst>
              <a:gd name="connsiteX0" fmla="*/ 0 w 2599765"/>
              <a:gd name="connsiteY0" fmla="*/ 1290917 h 4948517"/>
              <a:gd name="connsiteX1" fmla="*/ 0 w 2599765"/>
              <a:gd name="connsiteY1" fmla="*/ 4948517 h 4948517"/>
              <a:gd name="connsiteX2" fmla="*/ 2528047 w 2599765"/>
              <a:gd name="connsiteY2" fmla="*/ 4948517 h 4948517"/>
              <a:gd name="connsiteX3" fmla="*/ 2241177 w 2599765"/>
              <a:gd name="connsiteY3" fmla="*/ 4500282 h 4948517"/>
              <a:gd name="connsiteX4" fmla="*/ 2563906 w 2599765"/>
              <a:gd name="connsiteY4" fmla="*/ 4267200 h 4948517"/>
              <a:gd name="connsiteX5" fmla="*/ 1882588 w 2599765"/>
              <a:gd name="connsiteY5" fmla="*/ 3854823 h 4948517"/>
              <a:gd name="connsiteX6" fmla="*/ 2187388 w 2599765"/>
              <a:gd name="connsiteY6" fmla="*/ 3478306 h 4948517"/>
              <a:gd name="connsiteX7" fmla="*/ 1810871 w 2599765"/>
              <a:gd name="connsiteY7" fmla="*/ 3209364 h 4948517"/>
              <a:gd name="connsiteX8" fmla="*/ 2599765 w 2599765"/>
              <a:gd name="connsiteY8" fmla="*/ 2707341 h 4948517"/>
              <a:gd name="connsiteX9" fmla="*/ 2061883 w 2599765"/>
              <a:gd name="connsiteY9" fmla="*/ 2348753 h 4948517"/>
              <a:gd name="connsiteX10" fmla="*/ 1685365 w 2599765"/>
              <a:gd name="connsiteY10" fmla="*/ 2169458 h 4948517"/>
              <a:gd name="connsiteX11" fmla="*/ 1828800 w 2599765"/>
              <a:gd name="connsiteY11" fmla="*/ 1936376 h 4948517"/>
              <a:gd name="connsiteX12" fmla="*/ 1308847 w 2599765"/>
              <a:gd name="connsiteY12" fmla="*/ 1703294 h 4948517"/>
              <a:gd name="connsiteX13" fmla="*/ 1524000 w 2599765"/>
              <a:gd name="connsiteY13" fmla="*/ 1416423 h 4948517"/>
              <a:gd name="connsiteX14" fmla="*/ 1380565 w 2599765"/>
              <a:gd name="connsiteY14" fmla="*/ 1219200 h 4948517"/>
              <a:gd name="connsiteX15" fmla="*/ 1631577 w 2599765"/>
              <a:gd name="connsiteY15" fmla="*/ 699247 h 4948517"/>
              <a:gd name="connsiteX16" fmla="*/ 1147483 w 2599765"/>
              <a:gd name="connsiteY16" fmla="*/ 466164 h 4948517"/>
              <a:gd name="connsiteX17" fmla="*/ 1272988 w 2599765"/>
              <a:gd name="connsiteY17" fmla="*/ 304800 h 4948517"/>
              <a:gd name="connsiteX18" fmla="*/ 860612 w 2599765"/>
              <a:gd name="connsiteY18" fmla="*/ 0 h 4948517"/>
              <a:gd name="connsiteX19" fmla="*/ 609600 w 2599765"/>
              <a:gd name="connsiteY19" fmla="*/ 502023 h 4948517"/>
              <a:gd name="connsiteX20" fmla="*/ 304800 w 2599765"/>
              <a:gd name="connsiteY20" fmla="*/ 932329 h 4948517"/>
              <a:gd name="connsiteX21" fmla="*/ 0 w 2599765"/>
              <a:gd name="connsiteY21" fmla="*/ 1290917 h 494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99765" h="4948517">
                <a:moveTo>
                  <a:pt x="0" y="1290917"/>
                </a:moveTo>
                <a:lnTo>
                  <a:pt x="0" y="4948517"/>
                </a:lnTo>
                <a:lnTo>
                  <a:pt x="2528047" y="4948517"/>
                </a:lnTo>
                <a:lnTo>
                  <a:pt x="2241177" y="4500282"/>
                </a:lnTo>
                <a:lnTo>
                  <a:pt x="2563906" y="4267200"/>
                </a:lnTo>
                <a:lnTo>
                  <a:pt x="1882588" y="3854823"/>
                </a:lnTo>
                <a:lnTo>
                  <a:pt x="2187388" y="3478306"/>
                </a:lnTo>
                <a:lnTo>
                  <a:pt x="1810871" y="3209364"/>
                </a:lnTo>
                <a:lnTo>
                  <a:pt x="2599765" y="2707341"/>
                </a:lnTo>
                <a:lnTo>
                  <a:pt x="2061883" y="2348753"/>
                </a:lnTo>
                <a:lnTo>
                  <a:pt x="1685365" y="2169458"/>
                </a:lnTo>
                <a:lnTo>
                  <a:pt x="1828800" y="1936376"/>
                </a:lnTo>
                <a:lnTo>
                  <a:pt x="1308847" y="1703294"/>
                </a:lnTo>
                <a:lnTo>
                  <a:pt x="1524000" y="1416423"/>
                </a:lnTo>
                <a:lnTo>
                  <a:pt x="1380565" y="1219200"/>
                </a:lnTo>
                <a:lnTo>
                  <a:pt x="1631577" y="699247"/>
                </a:lnTo>
                <a:lnTo>
                  <a:pt x="1147483" y="466164"/>
                </a:lnTo>
                <a:lnTo>
                  <a:pt x="1272988" y="304800"/>
                </a:lnTo>
                <a:lnTo>
                  <a:pt x="860612" y="0"/>
                </a:lnTo>
                <a:lnTo>
                  <a:pt x="609600" y="502023"/>
                </a:lnTo>
                <a:lnTo>
                  <a:pt x="304800" y="932329"/>
                </a:lnTo>
                <a:lnTo>
                  <a:pt x="0" y="1290917"/>
                </a:lnTo>
                <a:close/>
              </a:path>
            </a:pathLst>
          </a:custGeom>
          <a:gradFill flip="none" rotWithShape="1">
            <a:gsLst>
              <a:gs pos="0">
                <a:srgbClr val="00C3D7">
                  <a:tint val="66000"/>
                  <a:satMod val="160000"/>
                </a:srgbClr>
              </a:gs>
              <a:gs pos="50000">
                <a:srgbClr val="00C3D7">
                  <a:tint val="44500"/>
                  <a:satMod val="160000"/>
                </a:srgbClr>
              </a:gs>
              <a:gs pos="100000">
                <a:srgbClr val="00C3D7">
                  <a:tint val="23500"/>
                  <a:satMod val="160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4473691" y="190921"/>
            <a:ext cx="4464812" cy="472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201" y="21600"/>
                </a:lnTo>
              </a:path>
            </a:pathLst>
          </a:custGeom>
          <a:ln w="63500">
            <a:solidFill>
              <a:srgbClr val="FFFFFF">
                <a:alpha val="7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3200"/>
            </a:pPr>
            <a:endParaRPr sz="1200" kern="0">
              <a:solidFill>
                <a:sysClr val="windowText" lastClr="000000"/>
              </a:solidFill>
            </a:endParaRPr>
          </a:p>
        </p:txBody>
      </p:sp>
      <p:sp>
        <p:nvSpPr>
          <p:cNvPr id="3" name="AutoShape 2" descr="Afbeeldingsresultaat voor check box"/>
          <p:cNvSpPr>
            <a:spLocks noChangeAspect="1" noChangeArrowheads="1"/>
          </p:cNvSpPr>
          <p:nvPr/>
        </p:nvSpPr>
        <p:spPr bwMode="auto">
          <a:xfrm>
            <a:off x="58341" y="-54173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0" r="19310"/>
          <a:stretch/>
        </p:blipFill>
        <p:spPr/>
      </p:pic>
      <p:sp>
        <p:nvSpPr>
          <p:cNvPr id="13" name="Shape 180"/>
          <p:cNvSpPr/>
          <p:nvPr/>
        </p:nvSpPr>
        <p:spPr>
          <a:xfrm>
            <a:off x="508272" y="470459"/>
            <a:ext cx="5969583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750" b="1" kern="0" cap="all" dirty="0">
                <a:latin typeface="+mn-lt"/>
                <a:cs typeface="+mn-cs"/>
                <a:sym typeface="Helvetica"/>
              </a:rPr>
              <a:t>The Ingenico journey</a:t>
            </a:r>
          </a:p>
        </p:txBody>
      </p:sp>
      <p:sp>
        <p:nvSpPr>
          <p:cNvPr id="74" name="Rectangle 73">
            <a:hlinkClick r:id="rId4" action="ppaction://hlinksldjump"/>
          </p:cNvPr>
          <p:cNvSpPr/>
          <p:nvPr/>
        </p:nvSpPr>
        <p:spPr>
          <a:xfrm>
            <a:off x="6770594" y="3288319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FUTURE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6770594" y="273145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6" name="Rectangle 75">
            <a:hlinkClick r:id="rId4" action="ppaction://hlinksldjump"/>
          </p:cNvPr>
          <p:cNvSpPr/>
          <p:nvPr/>
        </p:nvSpPr>
        <p:spPr>
          <a:xfrm>
            <a:off x="6770594" y="2174581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PAST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100" name="Picture 4" descr="Afbeeldingsresultaat voor cheer icon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56" y="2440985"/>
            <a:ext cx="572192" cy="5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" name="Straight Connector 126"/>
          <p:cNvCxnSpPr/>
          <p:nvPr/>
        </p:nvCxnSpPr>
        <p:spPr>
          <a:xfrm>
            <a:off x="1119996" y="1802589"/>
            <a:ext cx="0" cy="2055063"/>
          </a:xfrm>
          <a:prstGeom prst="line">
            <a:avLst/>
          </a:prstGeom>
          <a:noFill/>
          <a:ln w="571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1119997" y="3857651"/>
            <a:ext cx="5013029" cy="0"/>
          </a:xfrm>
          <a:prstGeom prst="line">
            <a:avLst/>
          </a:prstGeom>
          <a:noFill/>
          <a:ln w="571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TextBox 129"/>
          <p:cNvSpPr txBox="1"/>
          <p:nvPr/>
        </p:nvSpPr>
        <p:spPr>
          <a:xfrm>
            <a:off x="3802769" y="3984876"/>
            <a:ext cx="6527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/>
              <a:t>2014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55313" y="3984876"/>
            <a:ext cx="6527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/>
              <a:t>2017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49730" y="3984876"/>
            <a:ext cx="6527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/>
              <a:t>1994</a:t>
            </a: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433242" y="2258698"/>
            <a:ext cx="78258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/>
              <a:t>Result</a:t>
            </a:r>
          </a:p>
        </p:txBody>
      </p:sp>
      <p:sp>
        <p:nvSpPr>
          <p:cNvPr id="140" name="Freeform 139"/>
          <p:cNvSpPr/>
          <p:nvPr/>
        </p:nvSpPr>
        <p:spPr>
          <a:xfrm>
            <a:off x="1225309" y="1822759"/>
            <a:ext cx="4027002" cy="1995506"/>
          </a:xfrm>
          <a:custGeom>
            <a:avLst/>
            <a:gdLst>
              <a:gd name="connsiteX0" fmla="*/ 0 w 5024762"/>
              <a:gd name="connsiteY0" fmla="*/ 1748901 h 1748901"/>
              <a:gd name="connsiteX1" fmla="*/ 2361461 w 5024762"/>
              <a:gd name="connsiteY1" fmla="*/ 798990 h 1748901"/>
              <a:gd name="connsiteX2" fmla="*/ 3915053 w 5024762"/>
              <a:gd name="connsiteY2" fmla="*/ 790112 h 1748901"/>
              <a:gd name="connsiteX3" fmla="*/ 4456591 w 5024762"/>
              <a:gd name="connsiteY3" fmla="*/ 594804 h 1748901"/>
              <a:gd name="connsiteX4" fmla="*/ 5024762 w 5024762"/>
              <a:gd name="connsiteY4" fmla="*/ 0 h 17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4762" h="1748901">
                <a:moveTo>
                  <a:pt x="0" y="1748901"/>
                </a:moveTo>
                <a:cubicBezTo>
                  <a:pt x="854476" y="1353844"/>
                  <a:pt x="1708952" y="958788"/>
                  <a:pt x="2361461" y="798990"/>
                </a:cubicBezTo>
                <a:cubicBezTo>
                  <a:pt x="3013970" y="639192"/>
                  <a:pt x="3565865" y="824143"/>
                  <a:pt x="3915053" y="790112"/>
                </a:cubicBezTo>
                <a:cubicBezTo>
                  <a:pt x="4264241" y="756081"/>
                  <a:pt x="4271640" y="726489"/>
                  <a:pt x="4456591" y="594804"/>
                </a:cubicBezTo>
                <a:cubicBezTo>
                  <a:pt x="4641542" y="463119"/>
                  <a:pt x="4833152" y="231559"/>
                  <a:pt x="5024762" y="0"/>
                </a:cubicBezTo>
              </a:path>
            </a:pathLst>
          </a:custGeom>
          <a:noFill/>
          <a:ln w="1270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4825580" y="2508220"/>
            <a:ext cx="0" cy="1349432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235716" y="2756939"/>
            <a:ext cx="0" cy="1100712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077316" y="2731115"/>
            <a:ext cx="0" cy="1126536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105" name="Group 4104"/>
          <p:cNvGrpSpPr/>
          <p:nvPr/>
        </p:nvGrpSpPr>
        <p:grpSpPr>
          <a:xfrm>
            <a:off x="1853702" y="3796703"/>
            <a:ext cx="148890" cy="121896"/>
            <a:chOff x="6183951" y="10546910"/>
            <a:chExt cx="397039" cy="325057"/>
          </a:xfrm>
        </p:grpSpPr>
        <p:cxnSp>
          <p:nvCxnSpPr>
            <p:cNvPr id="158" name="Straight Connector 157"/>
            <p:cNvCxnSpPr/>
            <p:nvPr/>
          </p:nvCxnSpPr>
          <p:spPr>
            <a:xfrm flipH="1">
              <a:off x="6244503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6183951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>
              <a:off x="6305054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1" name="Group 160"/>
          <p:cNvGrpSpPr/>
          <p:nvPr/>
        </p:nvGrpSpPr>
        <p:grpSpPr>
          <a:xfrm rot="1511798">
            <a:off x="1045553" y="3423803"/>
            <a:ext cx="148890" cy="121896"/>
            <a:chOff x="6183951" y="10546910"/>
            <a:chExt cx="397039" cy="325057"/>
          </a:xfrm>
        </p:grpSpPr>
        <p:cxnSp>
          <p:nvCxnSpPr>
            <p:cNvPr id="162" name="Straight Connector 161"/>
            <p:cNvCxnSpPr/>
            <p:nvPr/>
          </p:nvCxnSpPr>
          <p:spPr>
            <a:xfrm flipH="1">
              <a:off x="6244503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H="1">
              <a:off x="6183951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6305054" y="10546910"/>
              <a:ext cx="275936" cy="32505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06" name="Oval 4105"/>
          <p:cNvSpPr/>
          <p:nvPr/>
        </p:nvSpPr>
        <p:spPr>
          <a:xfrm>
            <a:off x="4697833" y="2284099"/>
            <a:ext cx="242047" cy="313774"/>
          </a:xfrm>
          <a:prstGeom prst="ellipse">
            <a:avLst/>
          </a:prstGeom>
          <a:solidFill>
            <a:srgbClr val="FF0000"/>
          </a:solidFill>
          <a:ln w="76200" cap="flat">
            <a:solidFill>
              <a:schemeClr val="bg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endParaRPr lang="en-US" sz="12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1222685" y="1748265"/>
            <a:ext cx="4027002" cy="2044243"/>
          </a:xfrm>
          <a:custGeom>
            <a:avLst/>
            <a:gdLst>
              <a:gd name="connsiteX0" fmla="*/ 0 w 5024762"/>
              <a:gd name="connsiteY0" fmla="*/ 1748901 h 1748901"/>
              <a:gd name="connsiteX1" fmla="*/ 2361461 w 5024762"/>
              <a:gd name="connsiteY1" fmla="*/ 798990 h 1748901"/>
              <a:gd name="connsiteX2" fmla="*/ 3915053 w 5024762"/>
              <a:gd name="connsiteY2" fmla="*/ 790112 h 1748901"/>
              <a:gd name="connsiteX3" fmla="*/ 4456591 w 5024762"/>
              <a:gd name="connsiteY3" fmla="*/ 594804 h 1748901"/>
              <a:gd name="connsiteX4" fmla="*/ 5024762 w 5024762"/>
              <a:gd name="connsiteY4" fmla="*/ 0 h 174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4762" h="1748901">
                <a:moveTo>
                  <a:pt x="0" y="1748901"/>
                </a:moveTo>
                <a:cubicBezTo>
                  <a:pt x="854476" y="1353844"/>
                  <a:pt x="1708952" y="958788"/>
                  <a:pt x="2361461" y="798990"/>
                </a:cubicBezTo>
                <a:cubicBezTo>
                  <a:pt x="3013970" y="639192"/>
                  <a:pt x="3565865" y="824143"/>
                  <a:pt x="3915053" y="790112"/>
                </a:cubicBezTo>
                <a:cubicBezTo>
                  <a:pt x="4264241" y="756081"/>
                  <a:pt x="4271640" y="726489"/>
                  <a:pt x="4456591" y="594804"/>
                </a:cubicBezTo>
                <a:cubicBezTo>
                  <a:pt x="4641542" y="463119"/>
                  <a:pt x="4833152" y="231559"/>
                  <a:pt x="5024762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pic>
        <p:nvPicPr>
          <p:cNvPr id="4107" name="Picture 6" descr="Afbeeldingsresultaat voor icon worri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79" y="2097235"/>
            <a:ext cx="436546" cy="43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8" descr="Afbeeldingsresultaat voor icon team wor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814" y="1897496"/>
            <a:ext cx="553502" cy="5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AutoShape 10" descr="Afbeeldingsresultaat voor rocket icon"/>
          <p:cNvSpPr>
            <a:spLocks noChangeAspect="1" noChangeArrowheads="1"/>
          </p:cNvSpPr>
          <p:nvPr/>
        </p:nvSpPr>
        <p:spPr bwMode="auto">
          <a:xfrm>
            <a:off x="115491" y="2977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sp>
        <p:nvSpPr>
          <p:cNvPr id="4111" name="AutoShape 12" descr="Afbeeldingsresultaat voor rocket icon"/>
          <p:cNvSpPr>
            <a:spLocks noChangeAspect="1" noChangeArrowheads="1"/>
          </p:cNvSpPr>
          <p:nvPr/>
        </p:nvSpPr>
        <p:spPr bwMode="auto">
          <a:xfrm>
            <a:off x="172641" y="60127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pic>
        <p:nvPicPr>
          <p:cNvPr id="4112" name="Picture 14" descr="Afbeeldingsresultaat voor rocke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2148">
            <a:off x="5179828" y="1239118"/>
            <a:ext cx="492749" cy="49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>
            <a:hlinkClick r:id="rId4" action="ppaction://hlinksldjump"/>
          </p:cNvPr>
          <p:cNvSpPr/>
          <p:nvPr/>
        </p:nvSpPr>
        <p:spPr>
          <a:xfrm>
            <a:off x="6770594" y="1635154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START-UP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0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animBg="1"/>
      <p:bldP spid="4102" grpId="0" animBg="1"/>
      <p:bldP spid="4103" grpId="0" animBg="1"/>
      <p:bldP spid="74" grpId="0" animBg="1"/>
      <p:bldP spid="75" grpId="0" animBg="1"/>
      <p:bldP spid="76" grpId="0" animBg="1"/>
      <p:bldP spid="1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508272" y="470459"/>
            <a:ext cx="562173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 err="1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InSPIRED</a:t>
            </a: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 BY THE </a:t>
            </a:r>
            <a:r>
              <a:rPr lang="nl-BE" sz="3750" b="1" kern="0" cap="all" dirty="0">
                <a:solidFill>
                  <a:srgbClr val="00C3D7"/>
                </a:solidFill>
                <a:latin typeface="+mn-lt"/>
                <a:cs typeface="+mn-cs"/>
                <a:sym typeface="Helvetica"/>
              </a:rPr>
              <a:t>BEST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9388" y="1414071"/>
            <a:ext cx="1917940" cy="2301854"/>
            <a:chOff x="3624142" y="4175453"/>
            <a:chExt cx="5114507" cy="6138277"/>
          </a:xfrm>
        </p:grpSpPr>
        <p:sp>
          <p:nvSpPr>
            <p:cNvPr id="19" name="Rectangle 18"/>
            <p:cNvSpPr/>
            <p:nvPr/>
          </p:nvSpPr>
          <p:spPr>
            <a:xfrm>
              <a:off x="3624142" y="4175453"/>
              <a:ext cx="5114507" cy="1332000"/>
            </a:xfrm>
            <a:prstGeom prst="rect">
              <a:avLst/>
            </a:prstGeom>
            <a:noFill/>
            <a:ln>
              <a:noFill/>
              <a:prstDash val="sysDot"/>
            </a:ln>
            <a:effectLst/>
          </p:spPr>
          <p:txBody>
            <a:bodyPr wrap="square" lIns="27000" tIns="27000" rIns="27000" bIns="27000" anchor="t">
              <a:noAutofit/>
            </a:bodyPr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nl-NL" b="1" kern="0" dirty="0">
                  <a:solidFill>
                    <a:srgbClr val="1CD65F"/>
                  </a:solidFill>
                  <a:latin typeface="+mj-lt"/>
                </a:rPr>
                <a:t>ORGANIZATION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855503" y="5789793"/>
              <a:ext cx="2651785" cy="2651787"/>
              <a:chOff x="1612370" y="2952351"/>
              <a:chExt cx="1349274" cy="1349274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612370" y="2952351"/>
                <a:ext cx="1349274" cy="1349274"/>
              </a:xfrm>
              <a:prstGeom prst="ellipse">
                <a:avLst/>
              </a:prstGeom>
              <a:solidFill>
                <a:srgbClr val="1CD65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13500" rIns="13500" bIns="13500" rtlCol="0" anchor="ctr"/>
              <a:lstStyle/>
              <a:p>
                <a:pPr algn="ctr" defTabSz="3429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525" kern="0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1812244" y="3274698"/>
                <a:ext cx="949526" cy="704580"/>
              </a:xfrm>
              <a:custGeom>
                <a:avLst/>
                <a:gdLst>
                  <a:gd name="T0" fmla="*/ 61 w 279"/>
                  <a:gd name="T1" fmla="*/ 0 h 207"/>
                  <a:gd name="T2" fmla="*/ 88 w 279"/>
                  <a:gd name="T3" fmla="*/ 28 h 207"/>
                  <a:gd name="T4" fmla="*/ 113 w 279"/>
                  <a:gd name="T5" fmla="*/ 23 h 207"/>
                  <a:gd name="T6" fmla="*/ 132 w 279"/>
                  <a:gd name="T7" fmla="*/ 22 h 207"/>
                  <a:gd name="T8" fmla="*/ 149 w 279"/>
                  <a:gd name="T9" fmla="*/ 23 h 207"/>
                  <a:gd name="T10" fmla="*/ 186 w 279"/>
                  <a:gd name="T11" fmla="*/ 19 h 207"/>
                  <a:gd name="T12" fmla="*/ 279 w 279"/>
                  <a:gd name="T13" fmla="*/ 104 h 207"/>
                  <a:gd name="T14" fmla="*/ 241 w 279"/>
                  <a:gd name="T15" fmla="*/ 112 h 207"/>
                  <a:gd name="T16" fmla="*/ 216 w 279"/>
                  <a:gd name="T17" fmla="*/ 154 h 207"/>
                  <a:gd name="T18" fmla="*/ 177 w 279"/>
                  <a:gd name="T19" fmla="*/ 191 h 207"/>
                  <a:gd name="T20" fmla="*/ 137 w 279"/>
                  <a:gd name="T21" fmla="*/ 197 h 207"/>
                  <a:gd name="T22" fmla="*/ 84 w 279"/>
                  <a:gd name="T23" fmla="*/ 174 h 207"/>
                  <a:gd name="T24" fmla="*/ 41 w 279"/>
                  <a:gd name="T25" fmla="*/ 141 h 207"/>
                  <a:gd name="T26" fmla="*/ 44 w 279"/>
                  <a:gd name="T27" fmla="*/ 124 h 207"/>
                  <a:gd name="T28" fmla="*/ 32 w 279"/>
                  <a:gd name="T29" fmla="*/ 123 h 207"/>
                  <a:gd name="T30" fmla="*/ 77 w 279"/>
                  <a:gd name="T31" fmla="*/ 47 h 207"/>
                  <a:gd name="T32" fmla="*/ 53 w 279"/>
                  <a:gd name="T33" fmla="*/ 116 h 207"/>
                  <a:gd name="T34" fmla="*/ 101 w 279"/>
                  <a:gd name="T35" fmla="*/ 151 h 207"/>
                  <a:gd name="T36" fmla="*/ 151 w 279"/>
                  <a:gd name="T37" fmla="*/ 192 h 207"/>
                  <a:gd name="T38" fmla="*/ 150 w 279"/>
                  <a:gd name="T39" fmla="*/ 179 h 207"/>
                  <a:gd name="T40" fmla="*/ 174 w 279"/>
                  <a:gd name="T41" fmla="*/ 180 h 207"/>
                  <a:gd name="T42" fmla="*/ 188 w 279"/>
                  <a:gd name="T43" fmla="*/ 171 h 207"/>
                  <a:gd name="T44" fmla="*/ 181 w 279"/>
                  <a:gd name="T45" fmla="*/ 167 h 207"/>
                  <a:gd name="T46" fmla="*/ 186 w 279"/>
                  <a:gd name="T47" fmla="*/ 157 h 207"/>
                  <a:gd name="T48" fmla="*/ 195 w 279"/>
                  <a:gd name="T49" fmla="*/ 161 h 207"/>
                  <a:gd name="T50" fmla="*/ 198 w 279"/>
                  <a:gd name="T51" fmla="*/ 149 h 207"/>
                  <a:gd name="T52" fmla="*/ 211 w 279"/>
                  <a:gd name="T53" fmla="*/ 143 h 207"/>
                  <a:gd name="T54" fmla="*/ 187 w 279"/>
                  <a:gd name="T55" fmla="*/ 100 h 207"/>
                  <a:gd name="T56" fmla="*/ 150 w 279"/>
                  <a:gd name="T57" fmla="*/ 70 h 207"/>
                  <a:gd name="T58" fmla="*/ 88 w 279"/>
                  <a:gd name="T59" fmla="*/ 71 h 207"/>
                  <a:gd name="T60" fmla="*/ 110 w 279"/>
                  <a:gd name="T61" fmla="*/ 47 h 207"/>
                  <a:gd name="T62" fmla="*/ 128 w 279"/>
                  <a:gd name="T63" fmla="*/ 33 h 207"/>
                  <a:gd name="T64" fmla="*/ 115 w 279"/>
                  <a:gd name="T65" fmla="*/ 34 h 207"/>
                  <a:gd name="T66" fmla="*/ 202 w 279"/>
                  <a:gd name="T67" fmla="*/ 46 h 207"/>
                  <a:gd name="T68" fmla="*/ 225 w 279"/>
                  <a:gd name="T69" fmla="*/ 119 h 207"/>
                  <a:gd name="T70" fmla="*/ 188 w 279"/>
                  <a:gd name="T71" fmla="*/ 69 h 207"/>
                  <a:gd name="T72" fmla="*/ 148 w 279"/>
                  <a:gd name="T73" fmla="*/ 59 h 207"/>
                  <a:gd name="T74" fmla="*/ 96 w 279"/>
                  <a:gd name="T75" fmla="*/ 78 h 207"/>
                  <a:gd name="T76" fmla="*/ 118 w 279"/>
                  <a:gd name="T77" fmla="*/ 56 h 207"/>
                  <a:gd name="T78" fmla="*/ 151 w 279"/>
                  <a:gd name="T79" fmla="*/ 34 h 207"/>
                  <a:gd name="T80" fmla="*/ 202 w 279"/>
                  <a:gd name="T81" fmla="*/ 46 h 207"/>
                  <a:gd name="T82" fmla="*/ 52 w 279"/>
                  <a:gd name="T83" fmla="*/ 138 h 207"/>
                  <a:gd name="T84" fmla="*/ 68 w 279"/>
                  <a:gd name="T85" fmla="*/ 129 h 207"/>
                  <a:gd name="T86" fmla="*/ 76 w 279"/>
                  <a:gd name="T87" fmla="*/ 148 h 207"/>
                  <a:gd name="T88" fmla="*/ 76 w 279"/>
                  <a:gd name="T89" fmla="*/ 148 h 207"/>
                  <a:gd name="T90" fmla="*/ 101 w 279"/>
                  <a:gd name="T91" fmla="*/ 177 h 207"/>
                  <a:gd name="T92" fmla="*/ 105 w 279"/>
                  <a:gd name="T93" fmla="*/ 16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79" h="207">
                    <a:moveTo>
                      <a:pt x="0" y="104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96" y="25"/>
                      <a:pt x="104" y="24"/>
                      <a:pt x="113" y="23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20" y="22"/>
                      <a:pt x="127" y="21"/>
                      <a:pt x="132" y="22"/>
                    </a:cubicBezTo>
                    <a:cubicBezTo>
                      <a:pt x="132" y="22"/>
                      <a:pt x="132" y="22"/>
                      <a:pt x="132" y="22"/>
                    </a:cubicBezTo>
                    <a:cubicBezTo>
                      <a:pt x="135" y="23"/>
                      <a:pt x="137" y="24"/>
                      <a:pt x="140" y="26"/>
                    </a:cubicBezTo>
                    <a:cubicBezTo>
                      <a:pt x="143" y="25"/>
                      <a:pt x="146" y="24"/>
                      <a:pt x="149" y="23"/>
                    </a:cubicBezTo>
                    <a:cubicBezTo>
                      <a:pt x="158" y="21"/>
                      <a:pt x="183" y="25"/>
                      <a:pt x="191" y="28"/>
                    </a:cubicBezTo>
                    <a:cubicBezTo>
                      <a:pt x="186" y="19"/>
                      <a:pt x="186" y="19"/>
                      <a:pt x="186" y="19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79" y="104"/>
                      <a:pt x="279" y="104"/>
                      <a:pt x="279" y="104"/>
                    </a:cubicBez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1" y="112"/>
                      <a:pt x="241" y="112"/>
                      <a:pt x="241" y="112"/>
                    </a:cubicBezTo>
                    <a:cubicBezTo>
                      <a:pt x="239" y="118"/>
                      <a:pt x="236" y="124"/>
                      <a:pt x="232" y="128"/>
                    </a:cubicBezTo>
                    <a:cubicBezTo>
                      <a:pt x="237" y="139"/>
                      <a:pt x="228" y="152"/>
                      <a:pt x="216" y="154"/>
                    </a:cubicBezTo>
                    <a:cubicBezTo>
                      <a:pt x="215" y="164"/>
                      <a:pt x="209" y="170"/>
                      <a:pt x="199" y="172"/>
                    </a:cubicBezTo>
                    <a:cubicBezTo>
                      <a:pt x="197" y="184"/>
                      <a:pt x="189" y="190"/>
                      <a:pt x="177" y="191"/>
                    </a:cubicBezTo>
                    <a:cubicBezTo>
                      <a:pt x="175" y="197"/>
                      <a:pt x="170" y="201"/>
                      <a:pt x="165" y="203"/>
                    </a:cubicBezTo>
                    <a:cubicBezTo>
                      <a:pt x="154" y="207"/>
                      <a:pt x="146" y="203"/>
                      <a:pt x="137" y="197"/>
                    </a:cubicBezTo>
                    <a:cubicBezTo>
                      <a:pt x="127" y="203"/>
                      <a:pt x="113" y="199"/>
                      <a:pt x="109" y="188"/>
                    </a:cubicBezTo>
                    <a:cubicBezTo>
                      <a:pt x="98" y="192"/>
                      <a:pt x="86" y="185"/>
                      <a:pt x="84" y="174"/>
                    </a:cubicBezTo>
                    <a:cubicBezTo>
                      <a:pt x="72" y="177"/>
                      <a:pt x="59" y="168"/>
                      <a:pt x="60" y="155"/>
                    </a:cubicBezTo>
                    <a:cubicBezTo>
                      <a:pt x="51" y="156"/>
                      <a:pt x="43" y="150"/>
                      <a:pt x="41" y="14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40" y="135"/>
                      <a:pt x="40" y="129"/>
                      <a:pt x="44" y="124"/>
                    </a:cubicBezTo>
                    <a:cubicBezTo>
                      <a:pt x="42" y="121"/>
                      <a:pt x="40" y="117"/>
                      <a:pt x="38" y="113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77" y="47"/>
                    </a:moveTo>
                    <a:cubicBezTo>
                      <a:pt x="48" y="97"/>
                      <a:pt x="48" y="97"/>
                      <a:pt x="48" y="97"/>
                    </a:cubicBezTo>
                    <a:cubicBezTo>
                      <a:pt x="47" y="102"/>
                      <a:pt x="47" y="108"/>
                      <a:pt x="53" y="116"/>
                    </a:cubicBezTo>
                    <a:cubicBezTo>
                      <a:pt x="66" y="110"/>
                      <a:pt x="81" y="120"/>
                      <a:pt x="82" y="134"/>
                    </a:cubicBezTo>
                    <a:cubicBezTo>
                      <a:pt x="92" y="133"/>
                      <a:pt x="101" y="141"/>
                      <a:pt x="101" y="151"/>
                    </a:cubicBezTo>
                    <a:cubicBezTo>
                      <a:pt x="114" y="149"/>
                      <a:pt x="126" y="162"/>
                      <a:pt x="122" y="175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56" y="194"/>
                      <a:pt x="162" y="193"/>
                      <a:pt x="165" y="18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4" y="174"/>
                      <a:pt x="152" y="166"/>
                      <a:pt x="157" y="170"/>
                    </a:cubicBezTo>
                    <a:cubicBezTo>
                      <a:pt x="161" y="173"/>
                      <a:pt x="169" y="180"/>
                      <a:pt x="174" y="180"/>
                    </a:cubicBezTo>
                    <a:cubicBezTo>
                      <a:pt x="179" y="180"/>
                      <a:pt x="182" y="179"/>
                      <a:pt x="185" y="177"/>
                    </a:cubicBezTo>
                    <a:cubicBezTo>
                      <a:pt x="186" y="175"/>
                      <a:pt x="187" y="173"/>
                      <a:pt x="188" y="171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81" y="167"/>
                      <a:pt x="181" y="167"/>
                      <a:pt x="181" y="167"/>
                    </a:cubicBezTo>
                    <a:cubicBezTo>
                      <a:pt x="176" y="164"/>
                      <a:pt x="164" y="158"/>
                      <a:pt x="169" y="152"/>
                    </a:cubicBezTo>
                    <a:cubicBezTo>
                      <a:pt x="174" y="146"/>
                      <a:pt x="181" y="154"/>
                      <a:pt x="186" y="157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9" y="159"/>
                      <a:pt x="192" y="160"/>
                      <a:pt x="195" y="161"/>
                    </a:cubicBezTo>
                    <a:cubicBezTo>
                      <a:pt x="201" y="162"/>
                      <a:pt x="205" y="158"/>
                      <a:pt x="205" y="153"/>
                    </a:cubicBezTo>
                    <a:cubicBezTo>
                      <a:pt x="203" y="152"/>
                      <a:pt x="200" y="151"/>
                      <a:pt x="198" y="149"/>
                    </a:cubicBezTo>
                    <a:cubicBezTo>
                      <a:pt x="193" y="146"/>
                      <a:pt x="181" y="140"/>
                      <a:pt x="187" y="134"/>
                    </a:cubicBezTo>
                    <a:cubicBezTo>
                      <a:pt x="192" y="126"/>
                      <a:pt x="202" y="142"/>
                      <a:pt x="211" y="143"/>
                    </a:cubicBezTo>
                    <a:cubicBezTo>
                      <a:pt x="219" y="144"/>
                      <a:pt x="225" y="135"/>
                      <a:pt x="221" y="131"/>
                    </a:cubicBezTo>
                    <a:cubicBezTo>
                      <a:pt x="208" y="120"/>
                      <a:pt x="197" y="110"/>
                      <a:pt x="187" y="100"/>
                    </a:cubicBezTo>
                    <a:cubicBezTo>
                      <a:pt x="177" y="90"/>
                      <a:pt x="168" y="80"/>
                      <a:pt x="158" y="70"/>
                    </a:cubicBezTo>
                    <a:cubicBezTo>
                      <a:pt x="156" y="70"/>
                      <a:pt x="153" y="70"/>
                      <a:pt x="150" y="70"/>
                    </a:cubicBezTo>
                    <a:cubicBezTo>
                      <a:pt x="146" y="72"/>
                      <a:pt x="118" y="92"/>
                      <a:pt x="110" y="97"/>
                    </a:cubicBezTo>
                    <a:cubicBezTo>
                      <a:pt x="94" y="107"/>
                      <a:pt x="76" y="85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94" y="62"/>
                      <a:pt x="102" y="54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6" y="42"/>
                      <a:pt x="122" y="37"/>
                      <a:pt x="128" y="33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99" y="36"/>
                      <a:pt x="86" y="38"/>
                      <a:pt x="77" y="47"/>
                    </a:cubicBezTo>
                    <a:close/>
                    <a:moveTo>
                      <a:pt x="202" y="46"/>
                    </a:moveTo>
                    <a:cubicBezTo>
                      <a:pt x="231" y="95"/>
                      <a:pt x="231" y="95"/>
                      <a:pt x="231" y="95"/>
                    </a:cubicBezTo>
                    <a:cubicBezTo>
                      <a:pt x="233" y="101"/>
                      <a:pt x="229" y="114"/>
                      <a:pt x="225" y="119"/>
                    </a:cubicBezTo>
                    <a:cubicBezTo>
                      <a:pt x="207" y="104"/>
                      <a:pt x="191" y="88"/>
                      <a:pt x="176" y="72"/>
                    </a:cubicBezTo>
                    <a:cubicBezTo>
                      <a:pt x="180" y="73"/>
                      <a:pt x="186" y="75"/>
                      <a:pt x="188" y="69"/>
                    </a:cubicBezTo>
                    <a:cubicBezTo>
                      <a:pt x="189" y="66"/>
                      <a:pt x="187" y="63"/>
                      <a:pt x="184" y="62"/>
                    </a:cubicBezTo>
                    <a:cubicBezTo>
                      <a:pt x="171" y="58"/>
                      <a:pt x="161" y="58"/>
                      <a:pt x="148" y="59"/>
                    </a:cubicBezTo>
                    <a:cubicBezTo>
                      <a:pt x="143" y="60"/>
                      <a:pt x="112" y="82"/>
                      <a:pt x="104" y="87"/>
                    </a:cubicBezTo>
                    <a:cubicBezTo>
                      <a:pt x="99" y="91"/>
                      <a:pt x="92" y="83"/>
                      <a:pt x="96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18" y="56"/>
                      <a:pt x="118" y="56"/>
                      <a:pt x="118" y="56"/>
                    </a:cubicBezTo>
                    <a:cubicBezTo>
                      <a:pt x="125" y="49"/>
                      <a:pt x="141" y="36"/>
                      <a:pt x="151" y="34"/>
                    </a:cubicBezTo>
                    <a:cubicBezTo>
                      <a:pt x="156" y="33"/>
                      <a:pt x="163" y="34"/>
                      <a:pt x="169" y="35"/>
                    </a:cubicBezTo>
                    <a:cubicBezTo>
                      <a:pt x="182" y="37"/>
                      <a:pt x="195" y="39"/>
                      <a:pt x="202" y="46"/>
                    </a:cubicBezTo>
                    <a:close/>
                    <a:moveTo>
                      <a:pt x="64" y="126"/>
                    </a:moveTo>
                    <a:cubicBezTo>
                      <a:pt x="57" y="123"/>
                      <a:pt x="50" y="131"/>
                      <a:pt x="52" y="138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6" y="151"/>
                      <a:pt x="78" y="139"/>
                      <a:pt x="68" y="129"/>
                    </a:cubicBezTo>
                    <a:cubicBezTo>
                      <a:pt x="67" y="128"/>
                      <a:pt x="66" y="127"/>
                      <a:pt x="64" y="126"/>
                    </a:cubicBezTo>
                    <a:close/>
                    <a:moveTo>
                      <a:pt x="76" y="148"/>
                    </a:moveTo>
                    <a:cubicBezTo>
                      <a:pt x="64" y="161"/>
                      <a:pt x="79" y="169"/>
                      <a:pt x="88" y="158"/>
                    </a:cubicBezTo>
                    <a:cubicBezTo>
                      <a:pt x="95" y="149"/>
                      <a:pt x="84" y="140"/>
                      <a:pt x="76" y="148"/>
                    </a:cubicBezTo>
                    <a:close/>
                    <a:moveTo>
                      <a:pt x="105" y="162"/>
                    </a:moveTo>
                    <a:cubicBezTo>
                      <a:pt x="96" y="160"/>
                      <a:pt x="90" y="176"/>
                      <a:pt x="101" y="177"/>
                    </a:cubicBezTo>
                    <a:cubicBezTo>
                      <a:pt x="108" y="179"/>
                      <a:pt x="116" y="170"/>
                      <a:pt x="108" y="164"/>
                    </a:cubicBezTo>
                    <a:cubicBezTo>
                      <a:pt x="108" y="163"/>
                      <a:pt x="106" y="162"/>
                      <a:pt x="105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pPr defTabSz="3429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675" kern="0" dirty="0">
                  <a:solidFill>
                    <a:sysClr val="windowText" lastClr="000000"/>
                  </a:solidFill>
                  <a:latin typeface="+mj-lt"/>
                </a:endParaRPr>
              </a:p>
            </p:txBody>
          </p: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203" y="9062469"/>
              <a:ext cx="2394384" cy="125126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516436" y="1414071"/>
            <a:ext cx="1985211" cy="2200017"/>
            <a:chOff x="9493823" y="4175453"/>
            <a:chExt cx="5293895" cy="5866713"/>
          </a:xfrm>
        </p:grpSpPr>
        <p:grpSp>
          <p:nvGrpSpPr>
            <p:cNvPr id="23" name="Group 22"/>
            <p:cNvGrpSpPr/>
            <p:nvPr/>
          </p:nvGrpSpPr>
          <p:grpSpPr>
            <a:xfrm>
              <a:off x="10791731" y="5766646"/>
              <a:ext cx="2698078" cy="2698080"/>
              <a:chOff x="3897363" y="2952351"/>
              <a:chExt cx="1349274" cy="1349274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897363" y="2952351"/>
                <a:ext cx="1349274" cy="1349274"/>
              </a:xfrm>
              <a:prstGeom prst="ellipse">
                <a:avLst/>
              </a:prstGeom>
              <a:solidFill>
                <a:srgbClr val="DC05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13500" rIns="13500" bIns="13500" rtlCol="0" anchor="ctr"/>
              <a:lstStyle/>
              <a:p>
                <a:pPr algn="ctr" defTabSz="3429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525" kern="0" dirty="0" err="1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5" name="Group 5"/>
              <p:cNvGrpSpPr>
                <a:grpSpLocks noChangeAspect="1"/>
              </p:cNvGrpSpPr>
              <p:nvPr/>
            </p:nvGrpSpPr>
            <p:grpSpPr bwMode="auto">
              <a:xfrm>
                <a:off x="4118150" y="3173138"/>
                <a:ext cx="907700" cy="907700"/>
                <a:chOff x="1670" y="950"/>
                <a:chExt cx="2419" cy="2419"/>
              </a:xfrm>
              <a:solidFill>
                <a:schemeClr val="bg1"/>
              </a:solidFill>
            </p:grpSpPr>
            <p:sp>
              <p:nvSpPr>
                <p:cNvPr id="26" name="Freeform 8"/>
                <p:cNvSpPr>
                  <a:spLocks noEditPoints="1"/>
                </p:cNvSpPr>
                <p:nvPr/>
              </p:nvSpPr>
              <p:spPr bwMode="auto">
                <a:xfrm>
                  <a:off x="1822" y="1102"/>
                  <a:ext cx="2116" cy="2116"/>
                </a:xfrm>
                <a:custGeom>
                  <a:avLst/>
                  <a:gdLst>
                    <a:gd name="T0" fmla="*/ 448 w 896"/>
                    <a:gd name="T1" fmla="*/ 32 h 896"/>
                    <a:gd name="T2" fmla="*/ 864 w 896"/>
                    <a:gd name="T3" fmla="*/ 448 h 896"/>
                    <a:gd name="T4" fmla="*/ 448 w 896"/>
                    <a:gd name="T5" fmla="*/ 864 h 896"/>
                    <a:gd name="T6" fmla="*/ 32 w 896"/>
                    <a:gd name="T7" fmla="*/ 448 h 896"/>
                    <a:gd name="T8" fmla="*/ 448 w 896"/>
                    <a:gd name="T9" fmla="*/ 32 h 896"/>
                    <a:gd name="T10" fmla="*/ 448 w 896"/>
                    <a:gd name="T11" fmla="*/ 0 h 896"/>
                    <a:gd name="T12" fmla="*/ 0 w 896"/>
                    <a:gd name="T13" fmla="*/ 448 h 896"/>
                    <a:gd name="T14" fmla="*/ 448 w 896"/>
                    <a:gd name="T15" fmla="*/ 896 h 896"/>
                    <a:gd name="T16" fmla="*/ 896 w 896"/>
                    <a:gd name="T17" fmla="*/ 448 h 896"/>
                    <a:gd name="T18" fmla="*/ 448 w 896"/>
                    <a:gd name="T19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6" h="896">
                      <a:moveTo>
                        <a:pt x="448" y="32"/>
                      </a:moveTo>
                      <a:cubicBezTo>
                        <a:pt x="677" y="32"/>
                        <a:pt x="864" y="219"/>
                        <a:pt x="864" y="448"/>
                      </a:cubicBezTo>
                      <a:cubicBezTo>
                        <a:pt x="864" y="677"/>
                        <a:pt x="677" y="864"/>
                        <a:pt x="448" y="864"/>
                      </a:cubicBezTo>
                      <a:cubicBezTo>
                        <a:pt x="219" y="864"/>
                        <a:pt x="32" y="677"/>
                        <a:pt x="32" y="448"/>
                      </a:cubicBezTo>
                      <a:cubicBezTo>
                        <a:pt x="32" y="219"/>
                        <a:pt x="219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201"/>
                        <a:pt x="0" y="448"/>
                      </a:cubicBezTo>
                      <a:cubicBezTo>
                        <a:pt x="0" y="695"/>
                        <a:pt x="201" y="896"/>
                        <a:pt x="448" y="896"/>
                      </a:cubicBezTo>
                      <a:cubicBezTo>
                        <a:pt x="695" y="896"/>
                        <a:pt x="896" y="695"/>
                        <a:pt x="896" y="448"/>
                      </a:cubicBezTo>
                      <a:cubicBezTo>
                        <a:pt x="896" y="201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2842" y="1102"/>
                  <a:ext cx="76" cy="2116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28" name="Rectangle 10"/>
                <p:cNvSpPr>
                  <a:spLocks noChangeArrowheads="1"/>
                </p:cNvSpPr>
                <p:nvPr/>
              </p:nvSpPr>
              <p:spPr bwMode="auto">
                <a:xfrm>
                  <a:off x="1822" y="2122"/>
                  <a:ext cx="2116" cy="76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29" name="Freeform 11"/>
                <p:cNvSpPr>
                  <a:spLocks noEditPoints="1"/>
                </p:cNvSpPr>
                <p:nvPr/>
              </p:nvSpPr>
              <p:spPr bwMode="auto">
                <a:xfrm>
                  <a:off x="1822" y="1650"/>
                  <a:ext cx="2116" cy="1020"/>
                </a:xfrm>
                <a:custGeom>
                  <a:avLst/>
                  <a:gdLst>
                    <a:gd name="T0" fmla="*/ 448 w 896"/>
                    <a:gd name="T1" fmla="*/ 32 h 432"/>
                    <a:gd name="T2" fmla="*/ 751 w 896"/>
                    <a:gd name="T3" fmla="*/ 92 h 432"/>
                    <a:gd name="T4" fmla="*/ 864 w 896"/>
                    <a:gd name="T5" fmla="*/ 216 h 432"/>
                    <a:gd name="T6" fmla="*/ 751 w 896"/>
                    <a:gd name="T7" fmla="*/ 340 h 432"/>
                    <a:gd name="T8" fmla="*/ 448 w 896"/>
                    <a:gd name="T9" fmla="*/ 400 h 432"/>
                    <a:gd name="T10" fmla="*/ 145 w 896"/>
                    <a:gd name="T11" fmla="*/ 340 h 432"/>
                    <a:gd name="T12" fmla="*/ 32 w 896"/>
                    <a:gd name="T13" fmla="*/ 216 h 432"/>
                    <a:gd name="T14" fmla="*/ 145 w 896"/>
                    <a:gd name="T15" fmla="*/ 92 h 432"/>
                    <a:gd name="T16" fmla="*/ 448 w 896"/>
                    <a:gd name="T17" fmla="*/ 32 h 432"/>
                    <a:gd name="T18" fmla="*/ 448 w 896"/>
                    <a:gd name="T19" fmla="*/ 0 h 432"/>
                    <a:gd name="T20" fmla="*/ 0 w 896"/>
                    <a:gd name="T21" fmla="*/ 216 h 432"/>
                    <a:gd name="T22" fmla="*/ 448 w 896"/>
                    <a:gd name="T23" fmla="*/ 432 h 432"/>
                    <a:gd name="T24" fmla="*/ 896 w 896"/>
                    <a:gd name="T25" fmla="*/ 216 h 432"/>
                    <a:gd name="T26" fmla="*/ 448 w 896"/>
                    <a:gd name="T27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96" h="432">
                      <a:moveTo>
                        <a:pt x="448" y="32"/>
                      </a:moveTo>
                      <a:cubicBezTo>
                        <a:pt x="563" y="32"/>
                        <a:pt x="671" y="53"/>
                        <a:pt x="751" y="92"/>
                      </a:cubicBezTo>
                      <a:cubicBezTo>
                        <a:pt x="823" y="127"/>
                        <a:pt x="864" y="172"/>
                        <a:pt x="864" y="216"/>
                      </a:cubicBezTo>
                      <a:cubicBezTo>
                        <a:pt x="864" y="260"/>
                        <a:pt x="823" y="305"/>
                        <a:pt x="751" y="340"/>
                      </a:cubicBezTo>
                      <a:cubicBezTo>
                        <a:pt x="671" y="379"/>
                        <a:pt x="563" y="400"/>
                        <a:pt x="448" y="400"/>
                      </a:cubicBezTo>
                      <a:cubicBezTo>
                        <a:pt x="333" y="400"/>
                        <a:pt x="226" y="379"/>
                        <a:pt x="145" y="340"/>
                      </a:cubicBezTo>
                      <a:cubicBezTo>
                        <a:pt x="73" y="305"/>
                        <a:pt x="32" y="260"/>
                        <a:pt x="32" y="216"/>
                      </a:cubicBezTo>
                      <a:cubicBezTo>
                        <a:pt x="32" y="172"/>
                        <a:pt x="73" y="127"/>
                        <a:pt x="145" y="92"/>
                      </a:cubicBezTo>
                      <a:cubicBezTo>
                        <a:pt x="226" y="53"/>
                        <a:pt x="333" y="32"/>
                        <a:pt x="448" y="32"/>
                      </a:cubicBezTo>
                      <a:close/>
                      <a:moveTo>
                        <a:pt x="448" y="0"/>
                      </a:moveTo>
                      <a:cubicBezTo>
                        <a:pt x="201" y="0"/>
                        <a:pt x="0" y="97"/>
                        <a:pt x="0" y="216"/>
                      </a:cubicBezTo>
                      <a:cubicBezTo>
                        <a:pt x="0" y="335"/>
                        <a:pt x="201" y="432"/>
                        <a:pt x="448" y="432"/>
                      </a:cubicBezTo>
                      <a:cubicBezTo>
                        <a:pt x="695" y="432"/>
                        <a:pt x="896" y="335"/>
                        <a:pt x="896" y="216"/>
                      </a:cubicBezTo>
                      <a:cubicBezTo>
                        <a:pt x="896" y="97"/>
                        <a:pt x="695" y="0"/>
                        <a:pt x="448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0" name="Freeform 12"/>
                <p:cNvSpPr>
                  <a:spLocks noEditPoints="1"/>
                </p:cNvSpPr>
                <p:nvPr/>
              </p:nvSpPr>
              <p:spPr bwMode="auto">
                <a:xfrm>
                  <a:off x="2370" y="1102"/>
                  <a:ext cx="1020" cy="2116"/>
                </a:xfrm>
                <a:custGeom>
                  <a:avLst/>
                  <a:gdLst>
                    <a:gd name="T0" fmla="*/ 216 w 432"/>
                    <a:gd name="T1" fmla="*/ 32 h 896"/>
                    <a:gd name="T2" fmla="*/ 340 w 432"/>
                    <a:gd name="T3" fmla="*/ 145 h 896"/>
                    <a:gd name="T4" fmla="*/ 400 w 432"/>
                    <a:gd name="T5" fmla="*/ 448 h 896"/>
                    <a:gd name="T6" fmla="*/ 340 w 432"/>
                    <a:gd name="T7" fmla="*/ 751 h 896"/>
                    <a:gd name="T8" fmla="*/ 216 w 432"/>
                    <a:gd name="T9" fmla="*/ 864 h 896"/>
                    <a:gd name="T10" fmla="*/ 92 w 432"/>
                    <a:gd name="T11" fmla="*/ 751 h 896"/>
                    <a:gd name="T12" fmla="*/ 32 w 432"/>
                    <a:gd name="T13" fmla="*/ 448 h 896"/>
                    <a:gd name="T14" fmla="*/ 92 w 432"/>
                    <a:gd name="T15" fmla="*/ 145 h 896"/>
                    <a:gd name="T16" fmla="*/ 216 w 432"/>
                    <a:gd name="T17" fmla="*/ 32 h 896"/>
                    <a:gd name="T18" fmla="*/ 216 w 432"/>
                    <a:gd name="T19" fmla="*/ 0 h 896"/>
                    <a:gd name="T20" fmla="*/ 0 w 432"/>
                    <a:gd name="T21" fmla="*/ 448 h 896"/>
                    <a:gd name="T22" fmla="*/ 216 w 432"/>
                    <a:gd name="T23" fmla="*/ 896 h 896"/>
                    <a:gd name="T24" fmla="*/ 432 w 432"/>
                    <a:gd name="T25" fmla="*/ 448 h 896"/>
                    <a:gd name="T26" fmla="*/ 216 w 432"/>
                    <a:gd name="T27" fmla="*/ 0 h 8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2" h="896">
                      <a:moveTo>
                        <a:pt x="216" y="32"/>
                      </a:moveTo>
                      <a:cubicBezTo>
                        <a:pt x="260" y="32"/>
                        <a:pt x="305" y="73"/>
                        <a:pt x="340" y="145"/>
                      </a:cubicBezTo>
                      <a:cubicBezTo>
                        <a:pt x="379" y="225"/>
                        <a:pt x="400" y="333"/>
                        <a:pt x="400" y="448"/>
                      </a:cubicBezTo>
                      <a:cubicBezTo>
                        <a:pt x="400" y="563"/>
                        <a:pt x="379" y="671"/>
                        <a:pt x="340" y="751"/>
                      </a:cubicBezTo>
                      <a:cubicBezTo>
                        <a:pt x="305" y="823"/>
                        <a:pt x="260" y="864"/>
                        <a:pt x="216" y="864"/>
                      </a:cubicBezTo>
                      <a:cubicBezTo>
                        <a:pt x="172" y="864"/>
                        <a:pt x="127" y="823"/>
                        <a:pt x="92" y="751"/>
                      </a:cubicBezTo>
                      <a:cubicBezTo>
                        <a:pt x="53" y="671"/>
                        <a:pt x="32" y="563"/>
                        <a:pt x="32" y="448"/>
                      </a:cubicBezTo>
                      <a:cubicBezTo>
                        <a:pt x="32" y="333"/>
                        <a:pt x="53" y="225"/>
                        <a:pt x="92" y="145"/>
                      </a:cubicBezTo>
                      <a:cubicBezTo>
                        <a:pt x="127" y="73"/>
                        <a:pt x="172" y="32"/>
                        <a:pt x="216" y="32"/>
                      </a:cubicBezTo>
                      <a:close/>
                      <a:moveTo>
                        <a:pt x="216" y="0"/>
                      </a:moveTo>
                      <a:cubicBezTo>
                        <a:pt x="97" y="0"/>
                        <a:pt x="0" y="201"/>
                        <a:pt x="0" y="448"/>
                      </a:cubicBezTo>
                      <a:cubicBezTo>
                        <a:pt x="0" y="695"/>
                        <a:pt x="97" y="896"/>
                        <a:pt x="216" y="896"/>
                      </a:cubicBezTo>
                      <a:cubicBezTo>
                        <a:pt x="335" y="896"/>
                        <a:pt x="432" y="695"/>
                        <a:pt x="432" y="448"/>
                      </a:cubicBezTo>
                      <a:cubicBezTo>
                        <a:pt x="432" y="201"/>
                        <a:pt x="335" y="0"/>
                        <a:pt x="216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1" name="Freeform 13"/>
                <p:cNvSpPr>
                  <a:spLocks/>
                </p:cNvSpPr>
                <p:nvPr/>
              </p:nvSpPr>
              <p:spPr bwMode="auto">
                <a:xfrm>
                  <a:off x="2105" y="1378"/>
                  <a:ext cx="1557" cy="1557"/>
                </a:xfrm>
                <a:custGeom>
                  <a:avLst/>
                  <a:gdLst>
                    <a:gd name="T0" fmla="*/ 54 w 1557"/>
                    <a:gd name="T1" fmla="*/ 1557 h 1557"/>
                    <a:gd name="T2" fmla="*/ 0 w 1557"/>
                    <a:gd name="T3" fmla="*/ 1502 h 1557"/>
                    <a:gd name="T4" fmla="*/ 1505 w 1557"/>
                    <a:gd name="T5" fmla="*/ 0 h 1557"/>
                    <a:gd name="T6" fmla="*/ 1557 w 1557"/>
                    <a:gd name="T7" fmla="*/ 52 h 1557"/>
                    <a:gd name="T8" fmla="*/ 54 w 1557"/>
                    <a:gd name="T9" fmla="*/ 1557 h 15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7" h="1557">
                      <a:moveTo>
                        <a:pt x="54" y="1557"/>
                      </a:moveTo>
                      <a:lnTo>
                        <a:pt x="0" y="1502"/>
                      </a:lnTo>
                      <a:lnTo>
                        <a:pt x="1505" y="0"/>
                      </a:lnTo>
                      <a:lnTo>
                        <a:pt x="1557" y="52"/>
                      </a:lnTo>
                      <a:lnTo>
                        <a:pt x="54" y="155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2" name="Freeform 14"/>
                <p:cNvSpPr>
                  <a:spLocks/>
                </p:cNvSpPr>
                <p:nvPr/>
              </p:nvSpPr>
              <p:spPr bwMode="auto">
                <a:xfrm>
                  <a:off x="2105" y="1385"/>
                  <a:ext cx="1550" cy="1550"/>
                </a:xfrm>
                <a:custGeom>
                  <a:avLst/>
                  <a:gdLst>
                    <a:gd name="T0" fmla="*/ 1495 w 1550"/>
                    <a:gd name="T1" fmla="*/ 1550 h 1550"/>
                    <a:gd name="T2" fmla="*/ 0 w 1550"/>
                    <a:gd name="T3" fmla="*/ 54 h 1550"/>
                    <a:gd name="T4" fmla="*/ 54 w 1550"/>
                    <a:gd name="T5" fmla="*/ 0 h 1550"/>
                    <a:gd name="T6" fmla="*/ 1550 w 1550"/>
                    <a:gd name="T7" fmla="*/ 1495 h 1550"/>
                    <a:gd name="T8" fmla="*/ 1495 w 1550"/>
                    <a:gd name="T9" fmla="*/ 1550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1550">
                      <a:moveTo>
                        <a:pt x="1495" y="1550"/>
                      </a:moveTo>
                      <a:lnTo>
                        <a:pt x="0" y="54"/>
                      </a:lnTo>
                      <a:lnTo>
                        <a:pt x="54" y="0"/>
                      </a:lnTo>
                      <a:lnTo>
                        <a:pt x="1550" y="1495"/>
                      </a:lnTo>
                      <a:lnTo>
                        <a:pt x="1495" y="155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3" name="Oval 15"/>
                <p:cNvSpPr>
                  <a:spLocks noChangeArrowheads="1"/>
                </p:cNvSpPr>
                <p:nvPr/>
              </p:nvSpPr>
              <p:spPr bwMode="auto">
                <a:xfrm>
                  <a:off x="3787" y="2009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4" name="Oval 16"/>
                <p:cNvSpPr>
                  <a:spLocks noChangeArrowheads="1"/>
                </p:cNvSpPr>
                <p:nvPr/>
              </p:nvSpPr>
              <p:spPr bwMode="auto">
                <a:xfrm>
                  <a:off x="1670" y="2009"/>
                  <a:ext cx="303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5" name="Oval 17"/>
                <p:cNvSpPr>
                  <a:spLocks noChangeArrowheads="1"/>
                </p:cNvSpPr>
                <p:nvPr/>
              </p:nvSpPr>
              <p:spPr bwMode="auto">
                <a:xfrm>
                  <a:off x="2729" y="3067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6" name="Oval 18"/>
                <p:cNvSpPr>
                  <a:spLocks noChangeArrowheads="1"/>
                </p:cNvSpPr>
                <p:nvPr/>
              </p:nvSpPr>
              <p:spPr bwMode="auto">
                <a:xfrm>
                  <a:off x="3485" y="2765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7" name="Oval 19"/>
                <p:cNvSpPr>
                  <a:spLocks noChangeArrowheads="1"/>
                </p:cNvSpPr>
                <p:nvPr/>
              </p:nvSpPr>
              <p:spPr bwMode="auto">
                <a:xfrm>
                  <a:off x="1973" y="1253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8" name="Oval 20"/>
                <p:cNvSpPr>
                  <a:spLocks noChangeArrowheads="1"/>
                </p:cNvSpPr>
                <p:nvPr/>
              </p:nvSpPr>
              <p:spPr bwMode="auto">
                <a:xfrm>
                  <a:off x="3485" y="1253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39" name="Oval 21"/>
                <p:cNvSpPr>
                  <a:spLocks noChangeArrowheads="1"/>
                </p:cNvSpPr>
                <p:nvPr/>
              </p:nvSpPr>
              <p:spPr bwMode="auto">
                <a:xfrm>
                  <a:off x="1973" y="2765"/>
                  <a:ext cx="302" cy="302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40" name="Oval 22"/>
                <p:cNvSpPr>
                  <a:spLocks noChangeArrowheads="1"/>
                </p:cNvSpPr>
                <p:nvPr/>
              </p:nvSpPr>
              <p:spPr bwMode="auto">
                <a:xfrm>
                  <a:off x="2729" y="950"/>
                  <a:ext cx="302" cy="30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34290" tIns="17145" rIns="34290" bIns="1714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3429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675" kern="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</p:grp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24076" y="9192150"/>
              <a:ext cx="2833389" cy="8500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4" name="Rectangle 43"/>
            <p:cNvSpPr/>
            <p:nvPr/>
          </p:nvSpPr>
          <p:spPr>
            <a:xfrm>
              <a:off x="9493823" y="4175453"/>
              <a:ext cx="5293895" cy="1332000"/>
            </a:xfrm>
            <a:prstGeom prst="rect">
              <a:avLst/>
            </a:prstGeom>
            <a:noFill/>
            <a:ln>
              <a:noFill/>
              <a:prstDash val="sysDot"/>
            </a:ln>
            <a:effectLst/>
          </p:spPr>
          <p:txBody>
            <a:bodyPr wrap="square" lIns="27000" tIns="27000" rIns="27000" bIns="27000" anchor="t">
              <a:noAutofit/>
            </a:bodyPr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nl-NL" b="1" kern="0" dirty="0">
                  <a:solidFill>
                    <a:srgbClr val="DC0506"/>
                  </a:solidFill>
                  <a:latin typeface="+mj-lt"/>
                </a:rPr>
                <a:t>ARCHITECTURE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00756" y="1414071"/>
            <a:ext cx="1564463" cy="2253224"/>
            <a:chOff x="15761385" y="4175453"/>
            <a:chExt cx="4171902" cy="6008597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7797" y="9192150"/>
              <a:ext cx="2819079" cy="99190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15761385" y="4175453"/>
              <a:ext cx="4171902" cy="1332000"/>
            </a:xfrm>
            <a:prstGeom prst="rect">
              <a:avLst/>
            </a:prstGeom>
            <a:noFill/>
            <a:ln>
              <a:noFill/>
              <a:prstDash val="sysDot"/>
            </a:ln>
            <a:effectLst/>
          </p:spPr>
          <p:txBody>
            <a:bodyPr wrap="square" lIns="27000" tIns="27000" rIns="27000" bIns="27000" anchor="t">
              <a:noAutofit/>
            </a:bodyPr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3B5997"/>
                  </a:solidFill>
                  <a:latin typeface="+mj-lt"/>
                </a:rPr>
                <a:t>CI / CD</a:t>
              </a:r>
            </a:p>
          </p:txBody>
        </p:sp>
        <p:sp>
          <p:nvSpPr>
            <p:cNvPr id="46" name="AutoShape 16" descr="Afbeeldingsresultaat voor icon command line laptop"/>
            <p:cNvSpPr>
              <a:spLocks noChangeAspect="1" noChangeArrowheads="1"/>
            </p:cNvSpPr>
            <p:nvPr/>
          </p:nvSpPr>
          <p:spPr bwMode="auto">
            <a:xfrm>
              <a:off x="17694936" y="6963286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pPr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675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6441596" y="5709945"/>
              <a:ext cx="2811480" cy="2811482"/>
              <a:chOff x="6808731" y="2866676"/>
              <a:chExt cx="1349274" cy="1349274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6808731" y="2866676"/>
                <a:ext cx="1349274" cy="1349274"/>
              </a:xfrm>
              <a:prstGeom prst="ellipse">
                <a:avLst/>
              </a:prstGeom>
              <a:solidFill>
                <a:srgbClr val="3B599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13500" rIns="13500" bIns="13500" rtlCol="0" anchor="ctr"/>
              <a:lstStyle/>
              <a:p>
                <a:pPr algn="ctr" defTabSz="3429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&gt;_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7111360" y="3245972"/>
                <a:ext cx="744017" cy="590682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500" tIns="13500" rIns="13500" bIns="13500" rtlCol="0" anchor="ctr"/>
              <a:lstStyle/>
              <a:p>
                <a:pPr algn="ctr" defTabSz="3429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525" kern="0" dirty="0" err="1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29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9" r="188" b="1634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PAST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6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9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180"/>
          <p:cNvSpPr/>
          <p:nvPr/>
        </p:nvSpPr>
        <p:spPr>
          <a:xfrm>
            <a:off x="508272" y="470459"/>
            <a:ext cx="444673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t">
            <a:spAutoFit/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  <a:defRPr sz="10000" b="1" cap="all">
                <a:solidFill>
                  <a:srgbClr val="2A3538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nl-BE" sz="3750" b="1" kern="0" cap="all" dirty="0">
                <a:solidFill>
                  <a:srgbClr val="2A3538"/>
                </a:solidFill>
                <a:latin typeface="+mn-lt"/>
                <a:cs typeface="+mn-cs"/>
                <a:sym typeface="Helvetica"/>
              </a:rPr>
              <a:t>TRADITIONAL ERA</a:t>
            </a:r>
            <a:endParaRPr sz="3750" b="1" kern="0" cap="all" dirty="0">
              <a:solidFill>
                <a:srgbClr val="00C3D7"/>
              </a:solidFill>
              <a:latin typeface="+mn-lt"/>
              <a:cs typeface="+mn-cs"/>
              <a:sym typeface="Helvetica"/>
            </a:endParaRPr>
          </a:p>
        </p:txBody>
      </p:sp>
      <p:sp>
        <p:nvSpPr>
          <p:cNvPr id="47" name="Rectangle 46">
            <a:hlinkClick r:id="rId3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PAST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4198" y="1051944"/>
            <a:ext cx="1917940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b="1" kern="0" dirty="0">
                <a:solidFill>
                  <a:srgbClr val="1CD65F"/>
                </a:solidFill>
                <a:latin typeface="+mj-lt"/>
              </a:rPr>
              <a:t>ORGANIZATION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89202" y="1078999"/>
            <a:ext cx="1985211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nl-NL" b="1" kern="0" dirty="0">
                <a:solidFill>
                  <a:srgbClr val="DC0506"/>
                </a:solidFill>
                <a:latin typeface="+mj-lt"/>
              </a:rPr>
              <a:t>ARCHITECTURE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31476" y="1051944"/>
            <a:ext cx="1564463" cy="499500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wrap="square" lIns="27000" tIns="27000" rIns="27000" bIns="27000" anchor="t">
            <a:noAutofit/>
          </a:bodyPr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srgbClr val="3B5997"/>
                </a:solidFill>
                <a:latin typeface="+mj-lt"/>
              </a:rPr>
              <a:t>DELIVERY</a:t>
            </a:r>
          </a:p>
        </p:txBody>
      </p:sp>
      <p:sp>
        <p:nvSpPr>
          <p:cNvPr id="2" name="AutoShape 6" descr="Afbeeldingsresultaat voor icon napoleon"/>
          <p:cNvSpPr>
            <a:spLocks noChangeAspect="1" noChangeArrowheads="1"/>
          </p:cNvSpPr>
          <p:nvPr/>
        </p:nvSpPr>
        <p:spPr bwMode="auto">
          <a:xfrm>
            <a:off x="58341" y="-54173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sp>
        <p:nvSpPr>
          <p:cNvPr id="3" name="AutoShape 8" descr="Afbeeldingsresultaat voor icon napoleon"/>
          <p:cNvSpPr>
            <a:spLocks noChangeAspect="1" noChangeArrowheads="1"/>
          </p:cNvSpPr>
          <p:nvPr/>
        </p:nvSpPr>
        <p:spPr bwMode="auto">
          <a:xfrm>
            <a:off x="115491" y="2977"/>
            <a:ext cx="1143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endParaRPr lang="en-US" sz="675" kern="0">
              <a:solidFill>
                <a:sysClr val="windowText" lastClr="000000"/>
              </a:solidFill>
            </a:endParaRPr>
          </a:p>
        </p:txBody>
      </p:sp>
      <p:pic>
        <p:nvPicPr>
          <p:cNvPr id="12" name="Picture 2" descr="Image result for moving stuf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7" y="1521512"/>
            <a:ext cx="1944007" cy="17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g-block-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57" y="1550095"/>
            <a:ext cx="1721500" cy="16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3589202" y="3308536"/>
            <a:ext cx="5063454" cy="1332044"/>
          </a:xfrm>
          <a:prstGeom prst="roundRect">
            <a:avLst>
              <a:gd name="adj" fmla="val 506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" tIns="13500" rIns="13500" bIns="13500" rtlCol="0" anchor="t"/>
          <a:lstStyle/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The whole organization was involved in a release (incl. CTO)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Monolithic Application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Releasing to production &lt;5 times a year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Takes months from code commit to move to production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Deployment of the platform to one environment took weeks</a:t>
            </a:r>
          </a:p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350" b="1" i="1" kern="0" dirty="0">
                <a:solidFill>
                  <a:schemeClr val="tx2"/>
                </a:solidFill>
                <a:latin typeface="Helvetica Light"/>
                <a:ea typeface="Helvetica Light"/>
                <a:cs typeface="Helvetica Light"/>
              </a:rPr>
              <a:t>High Defect ratio and P1 incidents</a:t>
            </a:r>
          </a:p>
          <a:p>
            <a:pPr marL="107156" indent="-107156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50" kern="0" dirty="0">
              <a:solidFill>
                <a:schemeClr val="tx1"/>
              </a:solidFill>
            </a:endParaRPr>
          </a:p>
          <a:p>
            <a:pPr marL="107156" indent="-107156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50" kern="0" dirty="0">
              <a:solidFill>
                <a:schemeClr val="tx1"/>
              </a:solidFill>
            </a:endParaRPr>
          </a:p>
          <a:p>
            <a:pPr marL="107156" indent="-107156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50" kern="0" dirty="0">
              <a:solidFill>
                <a:schemeClr val="tx1"/>
              </a:solidFill>
            </a:endParaRPr>
          </a:p>
          <a:p>
            <a:pPr marL="107156" indent="-107156" defTabSz="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50" kern="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03" y="1432322"/>
            <a:ext cx="2909705" cy="315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1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static1.squarespace.com/static/53720414e4b0d7a46b2d4e39/5378a673e4b0c0bb0a6cdfff/53df8e72e4b0b84c71f9fa65/1420296179910/?format=2500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3885" r="2633" b="-3535"/>
          <a:stretch/>
        </p:blipFill>
        <p:spPr bwMode="auto">
          <a:xfrm>
            <a:off x="0" y="0"/>
            <a:ext cx="9144000" cy="533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hlinkClick r:id="rId4" action="ppaction://hlinksldjump"/>
          </p:cNvPr>
          <p:cNvSpPr/>
          <p:nvPr/>
        </p:nvSpPr>
        <p:spPr>
          <a:xfrm>
            <a:off x="7106770" y="590630"/>
            <a:ext cx="2054375" cy="37520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309563" fontAlgn="auto" hangingPunct="0">
              <a:spcBef>
                <a:spcPts val="0"/>
              </a:spcBef>
              <a:spcAft>
                <a:spcPts val="0"/>
              </a:spcAft>
            </a:pPr>
            <a:r>
              <a:rPr lang="nl-BE" sz="1350" b="1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NOW</a:t>
            </a:r>
            <a:endParaRPr lang="en-US" sz="1350" b="1" kern="0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851" y="4504379"/>
            <a:ext cx="1151316" cy="433565"/>
          </a:xfrm>
          <a:prstGeom prst="rect">
            <a:avLst/>
          </a:prstGeom>
        </p:spPr>
      </p:pic>
      <p:pic>
        <p:nvPicPr>
          <p:cNvPr id="6" name="Picture 2" descr="http://crowdsourcingweek.com/wp-content/uploads/2015/04/accentur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9" t="10710" r="1605" b="25521"/>
          <a:stretch/>
        </p:blipFill>
        <p:spPr bwMode="auto">
          <a:xfrm>
            <a:off x="267522" y="4389299"/>
            <a:ext cx="1193632" cy="5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5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  <p:tag name="ACCENTFARBEEXIST" val="0"/>
  <p:tag name="VERSION" val="V8.0"/>
  <p:tag name="VORLAGE" val="QPT_Molecules"/>
  <p:tag name="GROESSE" val="Standard"/>
</p:tagLst>
</file>

<file path=ppt/theme/theme1.xml><?xml version="1.0" encoding="utf-8"?>
<a:theme xmlns:a="http://schemas.openxmlformats.org/drawingml/2006/main" name="1_15-4053 Liquid Application Studio_16x9_v1.3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A000"/>
      </a:accent1>
      <a:accent2>
        <a:srgbClr val="BBBB00"/>
      </a:accent2>
      <a:accent3>
        <a:srgbClr val="003344"/>
      </a:accent3>
      <a:accent4>
        <a:srgbClr val="00BBEE"/>
      </a:accent4>
      <a:accent5>
        <a:srgbClr val="FFDD00"/>
      </a:accent5>
      <a:accent6>
        <a:srgbClr val="FF7A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D8C6D3A173A64B835C126B895ACD9E" ma:contentTypeVersion="0" ma:contentTypeDescription="Create a new document." ma:contentTypeScope="" ma:versionID="a2f33aef054c6cbb384ad52dd11008a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c4d17437f586b05a0c68912fcf6e6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63F07-070F-4AFC-BA56-3A975C43E3E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A0B0A15-D2C4-411A-B12C-1F273CE2C6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92E1EE-14B2-4C54-A9E7-F4D607B82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Acc_Technology_template 16-9</Template>
  <TotalTime>40904</TotalTime>
  <Words>503</Words>
  <Application>Microsoft Office PowerPoint</Application>
  <PresentationFormat>On-screen Show (16:9)</PresentationFormat>
  <Paragraphs>126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Helvetica</vt:lpstr>
      <vt:lpstr>Helvetica Light</vt:lpstr>
      <vt:lpstr>Tahoma</vt:lpstr>
      <vt:lpstr>1_15-4053 Liquid Application Studio_16x9_v1.3</vt:lpstr>
      <vt:lpstr>INGENICO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Gallia Techology Leadership Meeting</dc:title>
  <dc:creator>van Drunen, Gijs</dc:creator>
  <dc:description>Accenture</dc:description>
  <cp:lastModifiedBy>uit de Bulten, G.</cp:lastModifiedBy>
  <cp:revision>607</cp:revision>
  <cp:lastPrinted>2017-03-21T10:40:07Z</cp:lastPrinted>
  <dcterms:created xsi:type="dcterms:W3CDTF">2016-03-22T13:15:32Z</dcterms:created>
  <dcterms:modified xsi:type="dcterms:W3CDTF">2017-05-29T05:09:39Z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0x01010072D8C6D3A173A64B835C126B895ACD9E</vt:lpwstr>
  </property>
</Properties>
</file>